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6858000" cx="12192000"/>
  <p:notesSz cx="12192000" cy="6858000"/>
  <p:embeddedFontLst>
    <p:embeddedFont>
      <p:font typeface="Carlito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:go="http://customooxmlschemas.google.com/" r:id="rId58" roundtripDataSignature="AMtx7mic9lQg9Gj3wAi9k8gL9A/erBCe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Carlito-bold.fntdata"/><Relationship Id="rId10" Type="http://schemas.openxmlformats.org/officeDocument/2006/relationships/slide" Target="slides/slide5.xml"/><Relationship Id="rId54" Type="http://schemas.openxmlformats.org/officeDocument/2006/relationships/font" Target="fonts/Carlito-regular.fntdata"/><Relationship Id="rId13" Type="http://schemas.openxmlformats.org/officeDocument/2006/relationships/slide" Target="slides/slide8.xml"/><Relationship Id="rId57" Type="http://schemas.openxmlformats.org/officeDocument/2006/relationships/font" Target="fonts/Carlito-boldItalic.fntdata"/><Relationship Id="rId12" Type="http://schemas.openxmlformats.org/officeDocument/2006/relationships/slide" Target="slides/slide7.xml"/><Relationship Id="rId56" Type="http://schemas.openxmlformats.org/officeDocument/2006/relationships/font" Target="fonts/Carli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customschemas.google.com/relationships/presentationmetadata" Target="meta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1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0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1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2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3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4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5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6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7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8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9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2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0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1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2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3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4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5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6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7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8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9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3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0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1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2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3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4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5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6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7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8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9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4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0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1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2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43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4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45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6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7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8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5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6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7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8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obj">
  <p:cSld name="OBJECT">
    <p:bg>
      <p:bgPr>
        <a:solidFill>
          <a:schemeClr val="l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50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50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50"/>
          <p:cNvSpPr txBox="1"/>
          <p:nvPr>
            <p:ph idx="12" type="sldNum"/>
          </p:nvPr>
        </p:nvSpPr>
        <p:spPr>
          <a:xfrm>
            <a:off x="11102975" y="6107681"/>
            <a:ext cx="314959" cy="252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50495">
              <a:lnSpc>
                <a:spcPct val="116500"/>
              </a:lnSpc>
              <a:spcBef>
                <a:spcPts val="0"/>
              </a:spcBef>
              <a:buNone/>
              <a:defRPr b="0" i="0" sz="16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150495">
              <a:lnSpc>
                <a:spcPct val="116500"/>
              </a:lnSpc>
              <a:spcBef>
                <a:spcPts val="0"/>
              </a:spcBef>
              <a:buNone/>
              <a:defRPr b="0" i="0" sz="16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50495">
              <a:lnSpc>
                <a:spcPct val="116500"/>
              </a:lnSpc>
              <a:spcBef>
                <a:spcPts val="0"/>
              </a:spcBef>
              <a:buNone/>
              <a:defRPr b="0" i="0" sz="16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50495">
              <a:lnSpc>
                <a:spcPct val="116500"/>
              </a:lnSpc>
              <a:spcBef>
                <a:spcPts val="0"/>
              </a:spcBef>
              <a:buNone/>
              <a:defRPr b="0" i="0" sz="16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0495">
              <a:lnSpc>
                <a:spcPct val="116500"/>
              </a:lnSpc>
              <a:spcBef>
                <a:spcPts val="0"/>
              </a:spcBef>
              <a:buNone/>
              <a:defRPr b="0" i="0" sz="16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50495">
              <a:lnSpc>
                <a:spcPct val="116500"/>
              </a:lnSpc>
              <a:spcBef>
                <a:spcPts val="0"/>
              </a:spcBef>
              <a:buNone/>
              <a:defRPr b="0" i="0" sz="16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150495">
              <a:lnSpc>
                <a:spcPct val="116500"/>
              </a:lnSpc>
              <a:spcBef>
                <a:spcPts val="0"/>
              </a:spcBef>
              <a:buNone/>
              <a:defRPr b="0" i="0" sz="16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50495">
              <a:lnSpc>
                <a:spcPct val="116500"/>
              </a:lnSpc>
              <a:spcBef>
                <a:spcPts val="0"/>
              </a:spcBef>
              <a:buNone/>
              <a:defRPr b="0" i="0" sz="16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50495">
              <a:lnSpc>
                <a:spcPct val="116500"/>
              </a:lnSpc>
              <a:spcBef>
                <a:spcPts val="0"/>
              </a:spcBef>
              <a:buNone/>
              <a:defRPr b="0" i="0" sz="16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15049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1"/>
          <p:cNvSpPr txBox="1"/>
          <p:nvPr>
            <p:ph type="title"/>
          </p:nvPr>
        </p:nvSpPr>
        <p:spPr>
          <a:xfrm>
            <a:off x="848969" y="444246"/>
            <a:ext cx="10245725" cy="5953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700">
                <a:solidFill>
                  <a:srgbClr val="0A48C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51"/>
          <p:cNvSpPr txBox="1"/>
          <p:nvPr>
            <p:ph idx="1" type="body"/>
          </p:nvPr>
        </p:nvSpPr>
        <p:spPr>
          <a:xfrm>
            <a:off x="798982" y="1381760"/>
            <a:ext cx="5549900" cy="47028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1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1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1"/>
          <p:cNvSpPr txBox="1"/>
          <p:nvPr>
            <p:ph idx="12" type="sldNum"/>
          </p:nvPr>
        </p:nvSpPr>
        <p:spPr>
          <a:xfrm>
            <a:off x="11102975" y="6107681"/>
            <a:ext cx="314959" cy="252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50495">
              <a:lnSpc>
                <a:spcPct val="116500"/>
              </a:lnSpc>
              <a:spcBef>
                <a:spcPts val="0"/>
              </a:spcBef>
              <a:buNone/>
              <a:defRPr b="0" i="0" sz="16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150495">
              <a:lnSpc>
                <a:spcPct val="116500"/>
              </a:lnSpc>
              <a:spcBef>
                <a:spcPts val="0"/>
              </a:spcBef>
              <a:buNone/>
              <a:defRPr b="0" i="0" sz="16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50495">
              <a:lnSpc>
                <a:spcPct val="116500"/>
              </a:lnSpc>
              <a:spcBef>
                <a:spcPts val="0"/>
              </a:spcBef>
              <a:buNone/>
              <a:defRPr b="0" i="0" sz="16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50495">
              <a:lnSpc>
                <a:spcPct val="116500"/>
              </a:lnSpc>
              <a:spcBef>
                <a:spcPts val="0"/>
              </a:spcBef>
              <a:buNone/>
              <a:defRPr b="0" i="0" sz="16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0495">
              <a:lnSpc>
                <a:spcPct val="116500"/>
              </a:lnSpc>
              <a:spcBef>
                <a:spcPts val="0"/>
              </a:spcBef>
              <a:buNone/>
              <a:defRPr b="0" i="0" sz="16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50495">
              <a:lnSpc>
                <a:spcPct val="116500"/>
              </a:lnSpc>
              <a:spcBef>
                <a:spcPts val="0"/>
              </a:spcBef>
              <a:buNone/>
              <a:defRPr b="0" i="0" sz="16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150495">
              <a:lnSpc>
                <a:spcPct val="116500"/>
              </a:lnSpc>
              <a:spcBef>
                <a:spcPts val="0"/>
              </a:spcBef>
              <a:buNone/>
              <a:defRPr b="0" i="0" sz="16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50495">
              <a:lnSpc>
                <a:spcPct val="116500"/>
              </a:lnSpc>
              <a:spcBef>
                <a:spcPts val="0"/>
              </a:spcBef>
              <a:buNone/>
              <a:defRPr b="0" i="0" sz="16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50495">
              <a:lnSpc>
                <a:spcPct val="116500"/>
              </a:lnSpc>
              <a:spcBef>
                <a:spcPts val="0"/>
              </a:spcBef>
              <a:buNone/>
              <a:defRPr b="0" i="0" sz="16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15049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2"/>
          <p:cNvSpPr txBox="1"/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700">
                <a:solidFill>
                  <a:srgbClr val="0A48C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2"/>
          <p:cNvSpPr txBox="1"/>
          <p:nvPr>
            <p:ph idx="1" type="subTitle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2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2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2"/>
          <p:cNvSpPr txBox="1"/>
          <p:nvPr>
            <p:ph idx="12" type="sldNum"/>
          </p:nvPr>
        </p:nvSpPr>
        <p:spPr>
          <a:xfrm>
            <a:off x="11102975" y="6107681"/>
            <a:ext cx="314959" cy="252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50495">
              <a:lnSpc>
                <a:spcPct val="116500"/>
              </a:lnSpc>
              <a:spcBef>
                <a:spcPts val="0"/>
              </a:spcBef>
              <a:buNone/>
              <a:defRPr b="0" i="0" sz="16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150495">
              <a:lnSpc>
                <a:spcPct val="116500"/>
              </a:lnSpc>
              <a:spcBef>
                <a:spcPts val="0"/>
              </a:spcBef>
              <a:buNone/>
              <a:defRPr b="0" i="0" sz="16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50495">
              <a:lnSpc>
                <a:spcPct val="116500"/>
              </a:lnSpc>
              <a:spcBef>
                <a:spcPts val="0"/>
              </a:spcBef>
              <a:buNone/>
              <a:defRPr b="0" i="0" sz="16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50495">
              <a:lnSpc>
                <a:spcPct val="116500"/>
              </a:lnSpc>
              <a:spcBef>
                <a:spcPts val="0"/>
              </a:spcBef>
              <a:buNone/>
              <a:defRPr b="0" i="0" sz="16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0495">
              <a:lnSpc>
                <a:spcPct val="116500"/>
              </a:lnSpc>
              <a:spcBef>
                <a:spcPts val="0"/>
              </a:spcBef>
              <a:buNone/>
              <a:defRPr b="0" i="0" sz="16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50495">
              <a:lnSpc>
                <a:spcPct val="116500"/>
              </a:lnSpc>
              <a:spcBef>
                <a:spcPts val="0"/>
              </a:spcBef>
              <a:buNone/>
              <a:defRPr b="0" i="0" sz="16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150495">
              <a:lnSpc>
                <a:spcPct val="116500"/>
              </a:lnSpc>
              <a:spcBef>
                <a:spcPts val="0"/>
              </a:spcBef>
              <a:buNone/>
              <a:defRPr b="0" i="0" sz="16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50495">
              <a:lnSpc>
                <a:spcPct val="116500"/>
              </a:lnSpc>
              <a:spcBef>
                <a:spcPts val="0"/>
              </a:spcBef>
              <a:buNone/>
              <a:defRPr b="0" i="0" sz="16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50495">
              <a:lnSpc>
                <a:spcPct val="116500"/>
              </a:lnSpc>
              <a:spcBef>
                <a:spcPts val="0"/>
              </a:spcBef>
              <a:buNone/>
              <a:defRPr b="0" i="0" sz="16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15049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3"/>
          <p:cNvSpPr txBox="1"/>
          <p:nvPr>
            <p:ph type="title"/>
          </p:nvPr>
        </p:nvSpPr>
        <p:spPr>
          <a:xfrm>
            <a:off x="848969" y="444246"/>
            <a:ext cx="10245725" cy="5953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700">
                <a:solidFill>
                  <a:srgbClr val="0A48C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3"/>
          <p:cNvSpPr txBox="1"/>
          <p:nvPr>
            <p:ph idx="1" type="body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3"/>
          <p:cNvSpPr txBox="1"/>
          <p:nvPr>
            <p:ph idx="2" type="body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3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3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3"/>
          <p:cNvSpPr txBox="1"/>
          <p:nvPr>
            <p:ph idx="12" type="sldNum"/>
          </p:nvPr>
        </p:nvSpPr>
        <p:spPr>
          <a:xfrm>
            <a:off x="11102975" y="6107681"/>
            <a:ext cx="314959" cy="252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50495">
              <a:lnSpc>
                <a:spcPct val="116500"/>
              </a:lnSpc>
              <a:spcBef>
                <a:spcPts val="0"/>
              </a:spcBef>
              <a:buNone/>
              <a:defRPr b="0" i="0" sz="16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150495">
              <a:lnSpc>
                <a:spcPct val="116500"/>
              </a:lnSpc>
              <a:spcBef>
                <a:spcPts val="0"/>
              </a:spcBef>
              <a:buNone/>
              <a:defRPr b="0" i="0" sz="16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50495">
              <a:lnSpc>
                <a:spcPct val="116500"/>
              </a:lnSpc>
              <a:spcBef>
                <a:spcPts val="0"/>
              </a:spcBef>
              <a:buNone/>
              <a:defRPr b="0" i="0" sz="16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50495">
              <a:lnSpc>
                <a:spcPct val="116500"/>
              </a:lnSpc>
              <a:spcBef>
                <a:spcPts val="0"/>
              </a:spcBef>
              <a:buNone/>
              <a:defRPr b="0" i="0" sz="16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0495">
              <a:lnSpc>
                <a:spcPct val="116500"/>
              </a:lnSpc>
              <a:spcBef>
                <a:spcPts val="0"/>
              </a:spcBef>
              <a:buNone/>
              <a:defRPr b="0" i="0" sz="16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50495">
              <a:lnSpc>
                <a:spcPct val="116500"/>
              </a:lnSpc>
              <a:spcBef>
                <a:spcPts val="0"/>
              </a:spcBef>
              <a:buNone/>
              <a:defRPr b="0" i="0" sz="16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150495">
              <a:lnSpc>
                <a:spcPct val="116500"/>
              </a:lnSpc>
              <a:spcBef>
                <a:spcPts val="0"/>
              </a:spcBef>
              <a:buNone/>
              <a:defRPr b="0" i="0" sz="16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50495">
              <a:lnSpc>
                <a:spcPct val="116500"/>
              </a:lnSpc>
              <a:spcBef>
                <a:spcPts val="0"/>
              </a:spcBef>
              <a:buNone/>
              <a:defRPr b="0" i="0" sz="16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50495">
              <a:lnSpc>
                <a:spcPct val="116500"/>
              </a:lnSpc>
              <a:spcBef>
                <a:spcPts val="0"/>
              </a:spcBef>
              <a:buNone/>
              <a:defRPr b="0" i="0" sz="16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15049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4"/>
          <p:cNvSpPr txBox="1"/>
          <p:nvPr>
            <p:ph type="title"/>
          </p:nvPr>
        </p:nvSpPr>
        <p:spPr>
          <a:xfrm>
            <a:off x="848969" y="444246"/>
            <a:ext cx="10245725" cy="5953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700">
                <a:solidFill>
                  <a:srgbClr val="0A48C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4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4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4"/>
          <p:cNvSpPr txBox="1"/>
          <p:nvPr>
            <p:ph idx="12" type="sldNum"/>
          </p:nvPr>
        </p:nvSpPr>
        <p:spPr>
          <a:xfrm>
            <a:off x="11102975" y="6107681"/>
            <a:ext cx="314959" cy="252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50495">
              <a:lnSpc>
                <a:spcPct val="116500"/>
              </a:lnSpc>
              <a:spcBef>
                <a:spcPts val="0"/>
              </a:spcBef>
              <a:buNone/>
              <a:defRPr b="0" i="0" sz="16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150495">
              <a:lnSpc>
                <a:spcPct val="116500"/>
              </a:lnSpc>
              <a:spcBef>
                <a:spcPts val="0"/>
              </a:spcBef>
              <a:buNone/>
              <a:defRPr b="0" i="0" sz="16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50495">
              <a:lnSpc>
                <a:spcPct val="116500"/>
              </a:lnSpc>
              <a:spcBef>
                <a:spcPts val="0"/>
              </a:spcBef>
              <a:buNone/>
              <a:defRPr b="0" i="0" sz="16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50495">
              <a:lnSpc>
                <a:spcPct val="116500"/>
              </a:lnSpc>
              <a:spcBef>
                <a:spcPts val="0"/>
              </a:spcBef>
              <a:buNone/>
              <a:defRPr b="0" i="0" sz="16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0495">
              <a:lnSpc>
                <a:spcPct val="116500"/>
              </a:lnSpc>
              <a:spcBef>
                <a:spcPts val="0"/>
              </a:spcBef>
              <a:buNone/>
              <a:defRPr b="0" i="0" sz="16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50495">
              <a:lnSpc>
                <a:spcPct val="116500"/>
              </a:lnSpc>
              <a:spcBef>
                <a:spcPts val="0"/>
              </a:spcBef>
              <a:buNone/>
              <a:defRPr b="0" i="0" sz="16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150495">
              <a:lnSpc>
                <a:spcPct val="116500"/>
              </a:lnSpc>
              <a:spcBef>
                <a:spcPts val="0"/>
              </a:spcBef>
              <a:buNone/>
              <a:defRPr b="0" i="0" sz="16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50495">
              <a:lnSpc>
                <a:spcPct val="116500"/>
              </a:lnSpc>
              <a:spcBef>
                <a:spcPts val="0"/>
              </a:spcBef>
              <a:buNone/>
              <a:defRPr b="0" i="0" sz="16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50495">
              <a:lnSpc>
                <a:spcPct val="116500"/>
              </a:lnSpc>
              <a:spcBef>
                <a:spcPts val="0"/>
              </a:spcBef>
              <a:buNone/>
              <a:defRPr b="0" i="0" sz="16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15049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87239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49"/>
          <p:cNvSpPr txBox="1"/>
          <p:nvPr>
            <p:ph type="title"/>
          </p:nvPr>
        </p:nvSpPr>
        <p:spPr>
          <a:xfrm>
            <a:off x="848969" y="444246"/>
            <a:ext cx="10245725" cy="5953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700" u="none" cap="none" strike="noStrike">
                <a:solidFill>
                  <a:srgbClr val="0A48C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49"/>
          <p:cNvSpPr txBox="1"/>
          <p:nvPr>
            <p:ph idx="1" type="body"/>
          </p:nvPr>
        </p:nvSpPr>
        <p:spPr>
          <a:xfrm>
            <a:off x="798982" y="1381760"/>
            <a:ext cx="5549900" cy="47028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9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" name="Google Shape;10;p49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49"/>
          <p:cNvSpPr txBox="1"/>
          <p:nvPr>
            <p:ph idx="12" type="sldNum"/>
          </p:nvPr>
        </p:nvSpPr>
        <p:spPr>
          <a:xfrm>
            <a:off x="11102975" y="6107681"/>
            <a:ext cx="314959" cy="252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50495">
              <a:lnSpc>
                <a:spcPct val="116500"/>
              </a:lnSpc>
              <a:spcBef>
                <a:spcPts val="0"/>
              </a:spcBef>
              <a:buNone/>
              <a:defRPr b="0" i="0" sz="16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150495">
              <a:lnSpc>
                <a:spcPct val="116500"/>
              </a:lnSpc>
              <a:spcBef>
                <a:spcPts val="0"/>
              </a:spcBef>
              <a:buNone/>
              <a:defRPr b="0" i="0" sz="16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50495">
              <a:lnSpc>
                <a:spcPct val="116500"/>
              </a:lnSpc>
              <a:spcBef>
                <a:spcPts val="0"/>
              </a:spcBef>
              <a:buNone/>
              <a:defRPr b="0" i="0" sz="16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50495">
              <a:lnSpc>
                <a:spcPct val="116500"/>
              </a:lnSpc>
              <a:spcBef>
                <a:spcPts val="0"/>
              </a:spcBef>
              <a:buNone/>
              <a:defRPr b="0" i="0" sz="16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50495">
              <a:lnSpc>
                <a:spcPct val="116500"/>
              </a:lnSpc>
              <a:spcBef>
                <a:spcPts val="0"/>
              </a:spcBef>
              <a:buNone/>
              <a:defRPr b="0" i="0" sz="16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50495">
              <a:lnSpc>
                <a:spcPct val="116500"/>
              </a:lnSpc>
              <a:spcBef>
                <a:spcPts val="0"/>
              </a:spcBef>
              <a:buNone/>
              <a:defRPr b="0" i="0" sz="16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150495">
              <a:lnSpc>
                <a:spcPct val="116500"/>
              </a:lnSpc>
              <a:spcBef>
                <a:spcPts val="0"/>
              </a:spcBef>
              <a:buNone/>
              <a:defRPr b="0" i="0" sz="16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50495">
              <a:lnSpc>
                <a:spcPct val="116500"/>
              </a:lnSpc>
              <a:spcBef>
                <a:spcPts val="0"/>
              </a:spcBef>
              <a:buNone/>
              <a:defRPr b="0" i="0" sz="16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50495">
              <a:lnSpc>
                <a:spcPct val="116500"/>
              </a:lnSpc>
              <a:spcBef>
                <a:spcPts val="0"/>
              </a:spcBef>
              <a:buNone/>
              <a:defRPr b="0" i="0" sz="16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15049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7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vannguyen80/python/tree/main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JonathanMClark/DataScienceCapstone/blob/main/7_Capstone_JonathanMClark_Machine_Learning_Prediction.ipynb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jpg"/><Relationship Id="rId4" Type="http://schemas.openxmlformats.org/officeDocument/2006/relationships/image" Target="../media/image25.jpg"/><Relationship Id="rId5" Type="http://schemas.openxmlformats.org/officeDocument/2006/relationships/image" Target="../media/image30.jpg"/><Relationship Id="rId6" Type="http://schemas.openxmlformats.org/officeDocument/2006/relationships/image" Target="../media/image27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image" Target="../media/image2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1" Type="http://schemas.openxmlformats.org/officeDocument/2006/relationships/hyperlink" Target="https://github.com/JonathanMClark/DataScienceCapstone/blob/main/dataset_part_2.csv" TargetMode="External"/><Relationship Id="rId10" Type="http://schemas.openxmlformats.org/officeDocument/2006/relationships/hyperlink" Target="https://github.com/JonathanMClark/DataScienceCapstone/blob/main/spacex_web_scraped.csv" TargetMode="External"/><Relationship Id="rId13" Type="http://schemas.openxmlformats.org/officeDocument/2006/relationships/hyperlink" Target="https://github.com/JonathanMClark/DataScienceCapstone/blob/main/dataset_part_3.csv" TargetMode="External"/><Relationship Id="rId12" Type="http://schemas.openxmlformats.org/officeDocument/2006/relationships/hyperlink" Target="https://github.com/JonathanMClark/DataScienceCapstone/blob/main/Spacex.csv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cf-courses-data.s3.us.cloud-object-storage.appdomain.cloud/IBM-DS0321EN-SkillsNetwork/datasets/API_call_spacex_api.json" TargetMode="External"/><Relationship Id="rId4" Type="http://schemas.openxmlformats.org/officeDocument/2006/relationships/hyperlink" Target="https://en.wikipedia.org/w/index.php?title=List_of_Falcon_9_and_Falcon_Heavy_launches&amp;oldid=1027686922" TargetMode="External"/><Relationship Id="rId9" Type="http://schemas.openxmlformats.org/officeDocument/2006/relationships/hyperlink" Target="https://github.com/JonathanMClark/DataScienceCapstone/blob/main/dataset_part_1.csv" TargetMode="External"/><Relationship Id="rId15" Type="http://schemas.openxmlformats.org/officeDocument/2006/relationships/hyperlink" Target="https://github.com/JonathanMClark/DataScienceCapstone/blob/main/spacex_launch_geo.csv" TargetMode="External"/><Relationship Id="rId14" Type="http://schemas.openxmlformats.org/officeDocument/2006/relationships/hyperlink" Target="https://github.com/JonathanMClark/DataScienceCapstone/blob/main/spacex_launch_geo.csv" TargetMode="External"/><Relationship Id="rId17" Type="http://schemas.openxmlformats.org/officeDocument/2006/relationships/hyperlink" Target="https://github.com/JonathanMClark/DataScienceCapstone/blob/main/spacex_launch_dash.csv" TargetMode="External"/><Relationship Id="rId16" Type="http://schemas.openxmlformats.org/officeDocument/2006/relationships/hyperlink" Target="https://github.com/JonathanMClark/DataScienceCapstone/blob/main/spacex_launch_dash.csv" TargetMode="External"/><Relationship Id="rId5" Type="http://schemas.openxmlformats.org/officeDocument/2006/relationships/hyperlink" Target="https://cf-courses-data.s3.us.cloud-object-storage.appdomain.cloud/IBM-DS0321EN-SkillsNetwork/labs/module_2/data/Spacex.csv?utm_medium=Exinfluencer&amp;utm_source=Exinfluencer&amp;utm_content=000026UJ&amp;utm_term=10006555&amp;utm_id=NA-SkillsNetwork-Channel-SkillsNetworkCoursesIBMDS0321ENSkillsNetwork26802033-2022-01-01" TargetMode="External"/><Relationship Id="rId6" Type="http://schemas.openxmlformats.org/officeDocument/2006/relationships/hyperlink" Target="https://cf-courses-data.s3.us.cloud-object-storage.appdomain.cloud/IBM-DS0321EN-SkillsNetwork/labs/module_2/data/Spacex.csv?utm_medium=Exinfluencer&amp;utm_source=Exinfluencer&amp;utm_content=000026UJ&amp;utm_term=10006555&amp;utm_id=NA-SkillsNetwork-Channel-SkillsNetworkCoursesIBMDS0321ENSkillsNetwork26802033-2022-01-01" TargetMode="External"/><Relationship Id="rId7" Type="http://schemas.openxmlformats.org/officeDocument/2006/relationships/hyperlink" Target="https://cf-courses-data.s3.us.cloud-object-storage.appdomain.cloud/IBM-DS0321EN-SkillsNetwork/datasets/spacex_launch_geo.csv" TargetMode="External"/><Relationship Id="rId8" Type="http://schemas.openxmlformats.org/officeDocument/2006/relationships/hyperlink" Target="https://cf-courses-data.s3.us.cloud-object-storage.appdomain.cloud/IBM-DS0321EN-SkillsNetwork/datasets/spacex_launch_dash.csv" TargetMode="External"/></Relationships>
</file>

<file path=ppt/slides/_rels/slide47.xml.rels><?xml version="1.0" encoding="UTF-8" standalone="yes"?><Relationships xmlns="http://schemas.openxmlformats.org/package/2006/relationships"><Relationship Id="rId20" Type="http://schemas.openxmlformats.org/officeDocument/2006/relationships/hyperlink" Target="https://github.com/JonathanMClark/DataScienceCapstone/blob/main/5_Capstone_JonathanMClark_EDA_Data_Visualization.ipynb" TargetMode="External"/><Relationship Id="rId22" Type="http://schemas.openxmlformats.org/officeDocument/2006/relationships/hyperlink" Target="https://github.com/JonathanMClark/DataScienceCapstone/blob/main/5_Capstone_JonathanMClark_EDA_Data_Visualization.ipynb" TargetMode="External"/><Relationship Id="rId21" Type="http://schemas.openxmlformats.org/officeDocument/2006/relationships/hyperlink" Target="https://github.com/JonathanMClark/DataScienceCapstone/blob/main/5_Capstone_JonathanMClark_EDA_Data_Visualization.ipynb" TargetMode="External"/><Relationship Id="rId24" Type="http://schemas.openxmlformats.org/officeDocument/2006/relationships/hyperlink" Target="https://github.com/JonathanMClark/DataScienceCapstone/blob/main/6_Capstone_JonathanMClark_Launch_Site_Location.ipynb" TargetMode="External"/><Relationship Id="rId23" Type="http://schemas.openxmlformats.org/officeDocument/2006/relationships/hyperlink" Target="https://github.com/JonathanMClark/DataScienceCapstone/blob/main/6_Capstone_JonathanMClark_Launch_Site_Location.ipynb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github.com/JonathanMClark/DataScienceCapstone/blob/main/1_Capstone_JonathanMClark_Data_Collection.ipynb" TargetMode="External"/><Relationship Id="rId4" Type="http://schemas.openxmlformats.org/officeDocument/2006/relationships/hyperlink" Target="https://github.com/JonathanMClark/DataScienceCapstone/blob/main/1_Capstone_JonathanMClark_Data_Collection.ipynb" TargetMode="External"/><Relationship Id="rId9" Type="http://schemas.openxmlformats.org/officeDocument/2006/relationships/hyperlink" Target="https://github.com/JonathanMClark/DataScienceCapstone/blob/main/2_Capstone_JonathanMClark_Webscraping.ipynb" TargetMode="External"/><Relationship Id="rId26" Type="http://schemas.openxmlformats.org/officeDocument/2006/relationships/hyperlink" Target="https://github.com/JonathanMClark/DataScienceCapstone/blob/main/6_Capstone_JonathanMClark_Launch_Site_Location.ipynb" TargetMode="External"/><Relationship Id="rId25" Type="http://schemas.openxmlformats.org/officeDocument/2006/relationships/hyperlink" Target="https://github.com/JonathanMClark/DataScienceCapstone/blob/main/6_Capstone_JonathanMClark_Launch_Site_Location.ipynb" TargetMode="External"/><Relationship Id="rId28" Type="http://schemas.openxmlformats.org/officeDocument/2006/relationships/hyperlink" Target="https://github.com/JonathanMClark/DataScienceCapstone/blob/main/JonathanMClark_spacex_dash_app.py" TargetMode="External"/><Relationship Id="rId27" Type="http://schemas.openxmlformats.org/officeDocument/2006/relationships/hyperlink" Target="https://github.com/JonathanMClark/DataScienceCapstone/blob/main/JonathanMClark_spacex_dash_app.py" TargetMode="External"/><Relationship Id="rId5" Type="http://schemas.openxmlformats.org/officeDocument/2006/relationships/hyperlink" Target="https://github.com/JonathanMClark/DataScienceCapstone/blob/main/1_Capstone_JonathanMClark_Data_Collection.ipynb" TargetMode="External"/><Relationship Id="rId6" Type="http://schemas.openxmlformats.org/officeDocument/2006/relationships/hyperlink" Target="https://github.com/JonathanMClark/DataScienceCapstone/blob/main/1_Capstone_JonathanMClark_Data_Collection.ipynb" TargetMode="External"/><Relationship Id="rId29" Type="http://schemas.openxmlformats.org/officeDocument/2006/relationships/hyperlink" Target="https://github.com/JonathanMClark/DataScienceCapstone/blob/main/7_Capstone_JonathanMClark_Machine_Learning_Prediction.ipynb" TargetMode="External"/><Relationship Id="rId7" Type="http://schemas.openxmlformats.org/officeDocument/2006/relationships/hyperlink" Target="https://github.com/JonathanMClark/DataScienceCapstone/blob/main/2_Capstone_JonathanMClark_Webscraping.ipynb" TargetMode="External"/><Relationship Id="rId8" Type="http://schemas.openxmlformats.org/officeDocument/2006/relationships/hyperlink" Target="https://github.com/JonathanMClark/DataScienceCapstone/blob/main/2_Capstone_JonathanMClark_Webscraping.ipynb" TargetMode="External"/><Relationship Id="rId31" Type="http://schemas.openxmlformats.org/officeDocument/2006/relationships/hyperlink" Target="https://github.com/JonathanMClark/DataScienceCapstone/blob/main/7_Capstone_JonathanMClark_Machine_Learning_Prediction.ipynb" TargetMode="External"/><Relationship Id="rId30" Type="http://schemas.openxmlformats.org/officeDocument/2006/relationships/hyperlink" Target="https://github.com/JonathanMClark/DataScienceCapstone/blob/main/7_Capstone_JonathanMClark_Machine_Learning_Prediction.ipynb" TargetMode="External"/><Relationship Id="rId11" Type="http://schemas.openxmlformats.org/officeDocument/2006/relationships/hyperlink" Target="https://github.com/JonathanMClark/DataScienceCapstone/blob/main/3_Capstone_JonathanMClark_Data_Wrangling.ipynb" TargetMode="External"/><Relationship Id="rId10" Type="http://schemas.openxmlformats.org/officeDocument/2006/relationships/hyperlink" Target="https://github.com/JonathanMClark/DataScienceCapstone/blob/main/2_Capstone_JonathanMClark_Webscraping.ipynb" TargetMode="External"/><Relationship Id="rId32" Type="http://schemas.openxmlformats.org/officeDocument/2006/relationships/hyperlink" Target="https://github.com/JonathanMClark/DataScienceCapstone/blob/main/7_Capstone_JonathanMClark_Machine_Learning_Prediction.ipynb" TargetMode="External"/><Relationship Id="rId13" Type="http://schemas.openxmlformats.org/officeDocument/2006/relationships/hyperlink" Target="https://github.com/JonathanMClark/DataScienceCapstone/blob/main/3_Capstone_JonathanMClark_Data_Wrangling.ipynb" TargetMode="External"/><Relationship Id="rId12" Type="http://schemas.openxmlformats.org/officeDocument/2006/relationships/hyperlink" Target="https://github.com/JonathanMClark/DataScienceCapstone/blob/main/3_Capstone_JonathanMClark_Data_Wrangling.ipynb" TargetMode="External"/><Relationship Id="rId15" Type="http://schemas.openxmlformats.org/officeDocument/2006/relationships/hyperlink" Target="https://github.com/JonathanMClark/DataScienceCapstone/blob/main/4_Capstone_JonathanMClark_EDA_SQL.ipynb" TargetMode="External"/><Relationship Id="rId14" Type="http://schemas.openxmlformats.org/officeDocument/2006/relationships/hyperlink" Target="https://github.com/JonathanMClark/DataScienceCapstone/blob/main/3_Capstone_JonathanMClark_Data_Wrangling.ipynb" TargetMode="External"/><Relationship Id="rId17" Type="http://schemas.openxmlformats.org/officeDocument/2006/relationships/hyperlink" Target="https://github.com/JonathanMClark/DataScienceCapstone/blob/main/4_Capstone_JonathanMClark_EDA_SQL.ipynb" TargetMode="External"/><Relationship Id="rId16" Type="http://schemas.openxmlformats.org/officeDocument/2006/relationships/hyperlink" Target="https://github.com/JonathanMClark/DataScienceCapstone/blob/main/4_Capstone_JonathanMClark_EDA_SQL.ipynb" TargetMode="External"/><Relationship Id="rId19" Type="http://schemas.openxmlformats.org/officeDocument/2006/relationships/hyperlink" Target="https://github.com/JonathanMClark/DataScienceCapstone/blob/main/5_Capstone_JonathanMClark_EDA_Data_Visualization.ipynb" TargetMode="External"/><Relationship Id="rId18" Type="http://schemas.openxmlformats.org/officeDocument/2006/relationships/hyperlink" Target="https://github.com/JonathanMClark/DataScienceCapstone/blob/main/4_Capstone_JonathanMClark_EDA_SQL.ipynb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7996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"/>
          <p:cNvSpPr txBox="1"/>
          <p:nvPr/>
        </p:nvSpPr>
        <p:spPr>
          <a:xfrm>
            <a:off x="967520" y="4596200"/>
            <a:ext cx="25611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7E6E6"/>
                </a:solidFill>
              </a:rPr>
              <a:t>Nguyen Thi Hong Van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2023-0</a:t>
            </a:r>
            <a:r>
              <a:rPr lang="en-US" sz="1800">
                <a:solidFill>
                  <a:srgbClr val="E7E6E6"/>
                </a:solidFill>
              </a:rPr>
              <a:t>9-03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" name="Google Shape;4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0016" y="676655"/>
            <a:ext cx="2104644" cy="629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"/>
          <p:cNvSpPr txBox="1"/>
          <p:nvPr>
            <p:ph idx="1" type="body"/>
          </p:nvPr>
        </p:nvSpPr>
        <p:spPr>
          <a:xfrm>
            <a:off x="798982" y="1381760"/>
            <a:ext cx="5550000" cy="47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9525">
            <a:spAutoFit/>
          </a:bodyPr>
          <a:lstStyle/>
          <a:p>
            <a:pPr indent="-228600" lvl="0" marL="241300" marR="97790" rtl="0" algn="l">
              <a:lnSpc>
                <a:spcPct val="108181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/>
              <a:t>The .csv file from the first section contains the data that needed to be cleaned.</a:t>
            </a:r>
            <a:endParaRPr/>
          </a:p>
          <a:p>
            <a:pPr indent="-228600" lvl="0" marL="241300" marR="250825" rtl="0" algn="l">
              <a:lnSpc>
                <a:spcPct val="108181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/>
              <a:t>The launch sites, orbit types and mission outcomes were cleaned up.</a:t>
            </a:r>
            <a:endParaRPr/>
          </a:p>
          <a:p>
            <a:pPr indent="-228600" lvl="0" marL="241300" marR="52069" rtl="0" algn="l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/>
              <a:t>The handful of mission outcome types were converted to a binary classification where 1 means that the Falcon 9 first stage landing was a success and 0 means that it was a failure.</a:t>
            </a:r>
            <a:endParaRPr/>
          </a:p>
          <a:p>
            <a:pPr indent="-228600" lvl="0" marL="241300" marR="361950" rtl="0" algn="l">
              <a:lnSpc>
                <a:spcPct val="105454"/>
              </a:lnSpc>
              <a:spcBef>
                <a:spcPts val="1075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/>
              <a:t>The new classification was added to the DataFrame for further analysis</a:t>
            </a:r>
            <a:endParaRPr/>
          </a:p>
          <a:p>
            <a:pPr indent="-227965" lvl="0" marL="240665" rtl="0" algn="l">
              <a:lnSpc>
                <a:spcPct val="100000"/>
              </a:lnSpc>
              <a:spcBef>
                <a:spcPts val="775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GitHub URL (Data Wrangling):</a:t>
            </a:r>
            <a:endParaRPr/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https://github.com/vannguyen80/python/tree/main</a:t>
            </a:r>
            <a:endParaRPr sz="1400"/>
          </a:p>
        </p:txBody>
      </p:sp>
      <p:sp>
        <p:nvSpPr>
          <p:cNvPr id="136" name="Google Shape;136;p10"/>
          <p:cNvSpPr txBox="1"/>
          <p:nvPr>
            <p:ph type="title"/>
          </p:nvPr>
        </p:nvSpPr>
        <p:spPr>
          <a:xfrm>
            <a:off x="848969" y="444246"/>
            <a:ext cx="10245725" cy="5953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B9BD4"/>
                </a:solidFill>
              </a:rPr>
              <a:t>Data Wrangling</a:t>
            </a:r>
            <a:endParaRPr/>
          </a:p>
        </p:txBody>
      </p:sp>
      <p:sp>
        <p:nvSpPr>
          <p:cNvPr id="137" name="Google Shape;137;p10"/>
          <p:cNvSpPr txBox="1"/>
          <p:nvPr/>
        </p:nvSpPr>
        <p:spPr>
          <a:xfrm>
            <a:off x="7206488" y="1351280"/>
            <a:ext cx="3225800" cy="330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rPr>
              <a:t>Flowchart of Data Wrangling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0"/>
          <p:cNvSpPr/>
          <p:nvPr/>
        </p:nvSpPr>
        <p:spPr>
          <a:xfrm>
            <a:off x="8598407" y="2322702"/>
            <a:ext cx="408940" cy="103505"/>
          </a:xfrm>
          <a:custGeom>
            <a:rect b="b" l="l" r="r" t="t"/>
            <a:pathLst>
              <a:path extrusionOk="0" h="103505" w="408940">
                <a:moveTo>
                  <a:pt x="383703" y="51688"/>
                </a:moveTo>
                <a:lnTo>
                  <a:pt x="313817" y="92456"/>
                </a:lnTo>
                <a:lnTo>
                  <a:pt x="312800" y="96266"/>
                </a:lnTo>
                <a:lnTo>
                  <a:pt x="316357" y="102362"/>
                </a:lnTo>
                <a:lnTo>
                  <a:pt x="320167" y="103377"/>
                </a:lnTo>
                <a:lnTo>
                  <a:pt x="397922" y="58038"/>
                </a:lnTo>
                <a:lnTo>
                  <a:pt x="396240" y="58038"/>
                </a:lnTo>
                <a:lnTo>
                  <a:pt x="396240" y="57150"/>
                </a:lnTo>
                <a:lnTo>
                  <a:pt x="393065" y="57150"/>
                </a:lnTo>
                <a:lnTo>
                  <a:pt x="383703" y="51688"/>
                </a:lnTo>
                <a:close/>
              </a:path>
              <a:path extrusionOk="0" h="103505" w="408940">
                <a:moveTo>
                  <a:pt x="372817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372817" y="58038"/>
                </a:lnTo>
                <a:lnTo>
                  <a:pt x="383703" y="51688"/>
                </a:lnTo>
                <a:lnTo>
                  <a:pt x="372817" y="45338"/>
                </a:lnTo>
                <a:close/>
              </a:path>
              <a:path extrusionOk="0" h="103505" w="408940">
                <a:moveTo>
                  <a:pt x="397922" y="45338"/>
                </a:moveTo>
                <a:lnTo>
                  <a:pt x="396240" y="45338"/>
                </a:lnTo>
                <a:lnTo>
                  <a:pt x="396240" y="58038"/>
                </a:lnTo>
                <a:lnTo>
                  <a:pt x="397922" y="58038"/>
                </a:lnTo>
                <a:lnTo>
                  <a:pt x="408813" y="51688"/>
                </a:lnTo>
                <a:lnTo>
                  <a:pt x="397922" y="45338"/>
                </a:lnTo>
                <a:close/>
              </a:path>
              <a:path extrusionOk="0" h="103505" w="408940">
                <a:moveTo>
                  <a:pt x="393065" y="46227"/>
                </a:moveTo>
                <a:lnTo>
                  <a:pt x="383703" y="51688"/>
                </a:lnTo>
                <a:lnTo>
                  <a:pt x="393065" y="57150"/>
                </a:lnTo>
                <a:lnTo>
                  <a:pt x="393065" y="46227"/>
                </a:lnTo>
                <a:close/>
              </a:path>
              <a:path extrusionOk="0" h="103505" w="408940">
                <a:moveTo>
                  <a:pt x="396240" y="46227"/>
                </a:moveTo>
                <a:lnTo>
                  <a:pt x="393065" y="46227"/>
                </a:lnTo>
                <a:lnTo>
                  <a:pt x="393065" y="57150"/>
                </a:lnTo>
                <a:lnTo>
                  <a:pt x="396240" y="57150"/>
                </a:lnTo>
                <a:lnTo>
                  <a:pt x="396240" y="46227"/>
                </a:lnTo>
                <a:close/>
              </a:path>
              <a:path extrusionOk="0" h="103505" w="408940">
                <a:moveTo>
                  <a:pt x="320167" y="0"/>
                </a:moveTo>
                <a:lnTo>
                  <a:pt x="316357" y="1016"/>
                </a:lnTo>
                <a:lnTo>
                  <a:pt x="312800" y="7112"/>
                </a:lnTo>
                <a:lnTo>
                  <a:pt x="313817" y="10922"/>
                </a:lnTo>
                <a:lnTo>
                  <a:pt x="383703" y="51688"/>
                </a:lnTo>
                <a:lnTo>
                  <a:pt x="393065" y="46227"/>
                </a:lnTo>
                <a:lnTo>
                  <a:pt x="396240" y="46227"/>
                </a:lnTo>
                <a:lnTo>
                  <a:pt x="396240" y="45338"/>
                </a:lnTo>
                <a:lnTo>
                  <a:pt x="397922" y="45338"/>
                </a:lnTo>
                <a:lnTo>
                  <a:pt x="320167" y="0"/>
                </a:lnTo>
                <a:close/>
              </a:path>
            </a:pathLst>
          </a:custGeom>
          <a:solidFill>
            <a:srgbClr val="44536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0"/>
          <p:cNvSpPr txBox="1"/>
          <p:nvPr/>
        </p:nvSpPr>
        <p:spPr>
          <a:xfrm>
            <a:off x="6690359" y="1801367"/>
            <a:ext cx="1910080" cy="1146175"/>
          </a:xfrm>
          <a:prstGeom prst="rect">
            <a:avLst/>
          </a:prstGeom>
          <a:solidFill>
            <a:srgbClr val="44536A"/>
          </a:solidFill>
          <a:ln cap="flat" cmpd="sng" w="12175">
            <a:solidFill>
              <a:srgbClr val="E7E6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079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13359" lvl="0" marL="367030" marR="144780" rtl="0" algn="l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rlito"/>
                <a:ea typeface="Carlito"/>
                <a:cs typeface="Carlito"/>
                <a:sym typeface="Carlito"/>
              </a:rPr>
              <a:t>Load .csv data from earlier section</a:t>
            </a:r>
            <a:endParaRPr sz="1600"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140" name="Google Shape;140;p10"/>
          <p:cNvSpPr/>
          <p:nvPr/>
        </p:nvSpPr>
        <p:spPr>
          <a:xfrm>
            <a:off x="7592694" y="2945892"/>
            <a:ext cx="2407920" cy="408940"/>
          </a:xfrm>
          <a:custGeom>
            <a:rect b="b" l="l" r="r" t="t"/>
            <a:pathLst>
              <a:path extrusionOk="0" h="408939" w="2407920">
                <a:moveTo>
                  <a:pt x="7111" y="312800"/>
                </a:moveTo>
                <a:lnTo>
                  <a:pt x="1015" y="316357"/>
                </a:lnTo>
                <a:lnTo>
                  <a:pt x="0" y="320167"/>
                </a:lnTo>
                <a:lnTo>
                  <a:pt x="51688" y="408813"/>
                </a:lnTo>
                <a:lnTo>
                  <a:pt x="59020" y="396240"/>
                </a:lnTo>
                <a:lnTo>
                  <a:pt x="45338" y="396240"/>
                </a:lnTo>
                <a:lnTo>
                  <a:pt x="45338" y="372817"/>
                </a:lnTo>
                <a:lnTo>
                  <a:pt x="10922" y="313817"/>
                </a:lnTo>
                <a:lnTo>
                  <a:pt x="7111" y="312800"/>
                </a:lnTo>
                <a:close/>
              </a:path>
              <a:path extrusionOk="0" h="408939" w="2407920">
                <a:moveTo>
                  <a:pt x="45339" y="372817"/>
                </a:moveTo>
                <a:lnTo>
                  <a:pt x="45338" y="396240"/>
                </a:lnTo>
                <a:lnTo>
                  <a:pt x="58038" y="396240"/>
                </a:lnTo>
                <a:lnTo>
                  <a:pt x="58038" y="393065"/>
                </a:lnTo>
                <a:lnTo>
                  <a:pt x="46227" y="393065"/>
                </a:lnTo>
                <a:lnTo>
                  <a:pt x="51688" y="383703"/>
                </a:lnTo>
                <a:lnTo>
                  <a:pt x="45339" y="372817"/>
                </a:lnTo>
                <a:close/>
              </a:path>
              <a:path extrusionOk="0" h="408939" w="2407920">
                <a:moveTo>
                  <a:pt x="96265" y="312800"/>
                </a:moveTo>
                <a:lnTo>
                  <a:pt x="92455" y="313817"/>
                </a:lnTo>
                <a:lnTo>
                  <a:pt x="58038" y="372817"/>
                </a:lnTo>
                <a:lnTo>
                  <a:pt x="58038" y="396240"/>
                </a:lnTo>
                <a:lnTo>
                  <a:pt x="59020" y="396240"/>
                </a:lnTo>
                <a:lnTo>
                  <a:pt x="103377" y="320167"/>
                </a:lnTo>
                <a:lnTo>
                  <a:pt x="102361" y="316357"/>
                </a:lnTo>
                <a:lnTo>
                  <a:pt x="96265" y="312800"/>
                </a:lnTo>
                <a:close/>
              </a:path>
              <a:path extrusionOk="0" h="408939" w="2407920">
                <a:moveTo>
                  <a:pt x="51689" y="383703"/>
                </a:moveTo>
                <a:lnTo>
                  <a:pt x="46227" y="393065"/>
                </a:lnTo>
                <a:lnTo>
                  <a:pt x="57150" y="393065"/>
                </a:lnTo>
                <a:lnTo>
                  <a:pt x="51689" y="383703"/>
                </a:lnTo>
                <a:close/>
              </a:path>
              <a:path extrusionOk="0" h="408939" w="2407920">
                <a:moveTo>
                  <a:pt x="58038" y="372817"/>
                </a:moveTo>
                <a:lnTo>
                  <a:pt x="51689" y="383703"/>
                </a:lnTo>
                <a:lnTo>
                  <a:pt x="57150" y="393065"/>
                </a:lnTo>
                <a:lnTo>
                  <a:pt x="58038" y="393065"/>
                </a:lnTo>
                <a:lnTo>
                  <a:pt x="58038" y="372817"/>
                </a:lnTo>
                <a:close/>
              </a:path>
              <a:path extrusionOk="0" h="408939" w="2407920">
                <a:moveTo>
                  <a:pt x="2395093" y="215137"/>
                </a:moveTo>
                <a:lnTo>
                  <a:pt x="45338" y="215137"/>
                </a:lnTo>
                <a:lnTo>
                  <a:pt x="45339" y="372817"/>
                </a:lnTo>
                <a:lnTo>
                  <a:pt x="51689" y="383703"/>
                </a:lnTo>
                <a:lnTo>
                  <a:pt x="58038" y="372817"/>
                </a:lnTo>
                <a:lnTo>
                  <a:pt x="58038" y="227837"/>
                </a:lnTo>
                <a:lnTo>
                  <a:pt x="51688" y="227837"/>
                </a:lnTo>
                <a:lnTo>
                  <a:pt x="58038" y="221487"/>
                </a:lnTo>
                <a:lnTo>
                  <a:pt x="2395093" y="221487"/>
                </a:lnTo>
                <a:lnTo>
                  <a:pt x="2395093" y="215137"/>
                </a:lnTo>
                <a:close/>
              </a:path>
              <a:path extrusionOk="0" h="408939" w="2407920">
                <a:moveTo>
                  <a:pt x="58038" y="221487"/>
                </a:moveTo>
                <a:lnTo>
                  <a:pt x="51688" y="227837"/>
                </a:lnTo>
                <a:lnTo>
                  <a:pt x="58038" y="227837"/>
                </a:lnTo>
                <a:lnTo>
                  <a:pt x="58038" y="221487"/>
                </a:lnTo>
                <a:close/>
              </a:path>
              <a:path extrusionOk="0" h="408939" w="2407920">
                <a:moveTo>
                  <a:pt x="2407793" y="215137"/>
                </a:moveTo>
                <a:lnTo>
                  <a:pt x="2401443" y="215137"/>
                </a:lnTo>
                <a:lnTo>
                  <a:pt x="2395093" y="221487"/>
                </a:lnTo>
                <a:lnTo>
                  <a:pt x="58038" y="221487"/>
                </a:lnTo>
                <a:lnTo>
                  <a:pt x="58038" y="227837"/>
                </a:lnTo>
                <a:lnTo>
                  <a:pt x="2407793" y="227837"/>
                </a:lnTo>
                <a:lnTo>
                  <a:pt x="2407793" y="215137"/>
                </a:lnTo>
                <a:close/>
              </a:path>
              <a:path extrusionOk="0" h="408939" w="2407920">
                <a:moveTo>
                  <a:pt x="2407793" y="0"/>
                </a:moveTo>
                <a:lnTo>
                  <a:pt x="2395093" y="0"/>
                </a:lnTo>
                <a:lnTo>
                  <a:pt x="2395093" y="221487"/>
                </a:lnTo>
                <a:lnTo>
                  <a:pt x="2401443" y="215137"/>
                </a:lnTo>
                <a:lnTo>
                  <a:pt x="2407793" y="215137"/>
                </a:lnTo>
                <a:lnTo>
                  <a:pt x="2407793" y="0"/>
                </a:lnTo>
                <a:close/>
              </a:path>
            </a:pathLst>
          </a:custGeom>
          <a:solidFill>
            <a:srgbClr val="44536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0"/>
          <p:cNvSpPr txBox="1"/>
          <p:nvPr/>
        </p:nvSpPr>
        <p:spPr>
          <a:xfrm>
            <a:off x="9040368" y="1801367"/>
            <a:ext cx="1910080" cy="1146175"/>
          </a:xfrm>
          <a:prstGeom prst="rect">
            <a:avLst/>
          </a:prstGeom>
          <a:solidFill>
            <a:srgbClr val="44536A"/>
          </a:solidFill>
          <a:ln cap="flat" cmpd="sng" w="12175">
            <a:solidFill>
              <a:srgbClr val="E7E6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24775">
            <a:spAutoFit/>
          </a:bodyPr>
          <a:lstStyle/>
          <a:p>
            <a:pPr indent="0" lvl="0" marL="160020" marR="151130" rtl="0" algn="ctr">
              <a:lnSpc>
                <a:spcPct val="9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rlito"/>
                <a:ea typeface="Carlito"/>
                <a:cs typeface="Carlito"/>
                <a:sym typeface="Carlito"/>
              </a:rPr>
              <a:t>Find the number of launches at each site</a:t>
            </a:r>
            <a:endParaRPr sz="1600"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142" name="Google Shape;142;p10"/>
          <p:cNvSpPr/>
          <p:nvPr/>
        </p:nvSpPr>
        <p:spPr>
          <a:xfrm>
            <a:off x="8598407" y="3907663"/>
            <a:ext cx="408940" cy="103505"/>
          </a:xfrm>
          <a:custGeom>
            <a:rect b="b" l="l" r="r" t="t"/>
            <a:pathLst>
              <a:path extrusionOk="0" h="103504" w="408940">
                <a:moveTo>
                  <a:pt x="383703" y="51689"/>
                </a:moveTo>
                <a:lnTo>
                  <a:pt x="313817" y="92456"/>
                </a:lnTo>
                <a:lnTo>
                  <a:pt x="312800" y="96266"/>
                </a:lnTo>
                <a:lnTo>
                  <a:pt x="316357" y="102362"/>
                </a:lnTo>
                <a:lnTo>
                  <a:pt x="320167" y="103378"/>
                </a:lnTo>
                <a:lnTo>
                  <a:pt x="397922" y="58038"/>
                </a:lnTo>
                <a:lnTo>
                  <a:pt x="396240" y="58038"/>
                </a:lnTo>
                <a:lnTo>
                  <a:pt x="396240" y="57150"/>
                </a:lnTo>
                <a:lnTo>
                  <a:pt x="393065" y="57150"/>
                </a:lnTo>
                <a:lnTo>
                  <a:pt x="383703" y="51689"/>
                </a:lnTo>
                <a:close/>
              </a:path>
              <a:path extrusionOk="0" h="103504" w="408940">
                <a:moveTo>
                  <a:pt x="372817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372817" y="58038"/>
                </a:lnTo>
                <a:lnTo>
                  <a:pt x="383703" y="51689"/>
                </a:lnTo>
                <a:lnTo>
                  <a:pt x="372817" y="45338"/>
                </a:lnTo>
                <a:close/>
              </a:path>
              <a:path extrusionOk="0" h="103504" w="408940">
                <a:moveTo>
                  <a:pt x="397922" y="45338"/>
                </a:moveTo>
                <a:lnTo>
                  <a:pt x="396240" y="45338"/>
                </a:lnTo>
                <a:lnTo>
                  <a:pt x="396240" y="58038"/>
                </a:lnTo>
                <a:lnTo>
                  <a:pt x="397922" y="58038"/>
                </a:lnTo>
                <a:lnTo>
                  <a:pt x="408813" y="51689"/>
                </a:lnTo>
                <a:lnTo>
                  <a:pt x="397922" y="45338"/>
                </a:lnTo>
                <a:close/>
              </a:path>
              <a:path extrusionOk="0" h="103504" w="408940">
                <a:moveTo>
                  <a:pt x="393065" y="46228"/>
                </a:moveTo>
                <a:lnTo>
                  <a:pt x="383703" y="51689"/>
                </a:lnTo>
                <a:lnTo>
                  <a:pt x="393065" y="57150"/>
                </a:lnTo>
                <a:lnTo>
                  <a:pt x="393065" y="46228"/>
                </a:lnTo>
                <a:close/>
              </a:path>
              <a:path extrusionOk="0" h="103504" w="408940">
                <a:moveTo>
                  <a:pt x="396240" y="46228"/>
                </a:moveTo>
                <a:lnTo>
                  <a:pt x="393065" y="46228"/>
                </a:lnTo>
                <a:lnTo>
                  <a:pt x="393065" y="57150"/>
                </a:lnTo>
                <a:lnTo>
                  <a:pt x="396240" y="57150"/>
                </a:lnTo>
                <a:lnTo>
                  <a:pt x="396240" y="46228"/>
                </a:lnTo>
                <a:close/>
              </a:path>
              <a:path extrusionOk="0" h="103504" w="408940">
                <a:moveTo>
                  <a:pt x="320167" y="0"/>
                </a:moveTo>
                <a:lnTo>
                  <a:pt x="316357" y="1016"/>
                </a:lnTo>
                <a:lnTo>
                  <a:pt x="312800" y="7112"/>
                </a:lnTo>
                <a:lnTo>
                  <a:pt x="313817" y="10922"/>
                </a:lnTo>
                <a:lnTo>
                  <a:pt x="383703" y="51689"/>
                </a:lnTo>
                <a:lnTo>
                  <a:pt x="393065" y="46228"/>
                </a:lnTo>
                <a:lnTo>
                  <a:pt x="396240" y="46228"/>
                </a:lnTo>
                <a:lnTo>
                  <a:pt x="396240" y="45338"/>
                </a:lnTo>
                <a:lnTo>
                  <a:pt x="397922" y="45338"/>
                </a:lnTo>
                <a:lnTo>
                  <a:pt x="320167" y="0"/>
                </a:lnTo>
                <a:close/>
              </a:path>
            </a:pathLst>
          </a:custGeom>
          <a:solidFill>
            <a:srgbClr val="44536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0"/>
          <p:cNvSpPr txBox="1"/>
          <p:nvPr/>
        </p:nvSpPr>
        <p:spPr>
          <a:xfrm>
            <a:off x="6690359" y="3386328"/>
            <a:ext cx="1910080" cy="1146175"/>
          </a:xfrm>
          <a:prstGeom prst="rect">
            <a:avLst/>
          </a:prstGeom>
          <a:solidFill>
            <a:srgbClr val="44536A"/>
          </a:solidFill>
          <a:ln cap="flat" cmpd="sng" w="12175">
            <a:solidFill>
              <a:srgbClr val="E7E6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085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2864" lvl="0" marL="222250" marR="151130" rtl="0" algn="l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rlito"/>
                <a:ea typeface="Carlito"/>
                <a:cs typeface="Carlito"/>
                <a:sym typeface="Carlito"/>
              </a:rPr>
              <a:t>Find the number of each type of orbit</a:t>
            </a:r>
            <a:endParaRPr sz="1600"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144" name="Google Shape;144;p10"/>
          <p:cNvSpPr/>
          <p:nvPr/>
        </p:nvSpPr>
        <p:spPr>
          <a:xfrm>
            <a:off x="7592694" y="4530852"/>
            <a:ext cx="2407920" cy="408940"/>
          </a:xfrm>
          <a:custGeom>
            <a:rect b="b" l="l" r="r" t="t"/>
            <a:pathLst>
              <a:path extrusionOk="0" h="408939" w="2407920">
                <a:moveTo>
                  <a:pt x="7111" y="312800"/>
                </a:moveTo>
                <a:lnTo>
                  <a:pt x="1015" y="316356"/>
                </a:lnTo>
                <a:lnTo>
                  <a:pt x="0" y="320167"/>
                </a:lnTo>
                <a:lnTo>
                  <a:pt x="51688" y="408813"/>
                </a:lnTo>
                <a:lnTo>
                  <a:pt x="59020" y="396240"/>
                </a:lnTo>
                <a:lnTo>
                  <a:pt x="45338" y="396240"/>
                </a:lnTo>
                <a:lnTo>
                  <a:pt x="45338" y="372817"/>
                </a:lnTo>
                <a:lnTo>
                  <a:pt x="10922" y="313817"/>
                </a:lnTo>
                <a:lnTo>
                  <a:pt x="7111" y="312800"/>
                </a:lnTo>
                <a:close/>
              </a:path>
              <a:path extrusionOk="0" h="408939" w="2407920">
                <a:moveTo>
                  <a:pt x="45339" y="372817"/>
                </a:moveTo>
                <a:lnTo>
                  <a:pt x="45338" y="396240"/>
                </a:lnTo>
                <a:lnTo>
                  <a:pt x="58038" y="396240"/>
                </a:lnTo>
                <a:lnTo>
                  <a:pt x="58038" y="393065"/>
                </a:lnTo>
                <a:lnTo>
                  <a:pt x="46227" y="393065"/>
                </a:lnTo>
                <a:lnTo>
                  <a:pt x="51688" y="383703"/>
                </a:lnTo>
                <a:lnTo>
                  <a:pt x="45339" y="372817"/>
                </a:lnTo>
                <a:close/>
              </a:path>
              <a:path extrusionOk="0" h="408939" w="2407920">
                <a:moveTo>
                  <a:pt x="96265" y="312800"/>
                </a:moveTo>
                <a:lnTo>
                  <a:pt x="92455" y="313817"/>
                </a:lnTo>
                <a:lnTo>
                  <a:pt x="58038" y="372817"/>
                </a:lnTo>
                <a:lnTo>
                  <a:pt x="58038" y="396240"/>
                </a:lnTo>
                <a:lnTo>
                  <a:pt x="59020" y="396240"/>
                </a:lnTo>
                <a:lnTo>
                  <a:pt x="103377" y="320167"/>
                </a:lnTo>
                <a:lnTo>
                  <a:pt x="102361" y="316356"/>
                </a:lnTo>
                <a:lnTo>
                  <a:pt x="96265" y="312800"/>
                </a:lnTo>
                <a:close/>
              </a:path>
              <a:path extrusionOk="0" h="408939" w="2407920">
                <a:moveTo>
                  <a:pt x="51689" y="383703"/>
                </a:moveTo>
                <a:lnTo>
                  <a:pt x="46227" y="393065"/>
                </a:lnTo>
                <a:lnTo>
                  <a:pt x="57150" y="393065"/>
                </a:lnTo>
                <a:lnTo>
                  <a:pt x="51689" y="383703"/>
                </a:lnTo>
                <a:close/>
              </a:path>
              <a:path extrusionOk="0" h="408939" w="2407920">
                <a:moveTo>
                  <a:pt x="58038" y="372817"/>
                </a:moveTo>
                <a:lnTo>
                  <a:pt x="51689" y="383703"/>
                </a:lnTo>
                <a:lnTo>
                  <a:pt x="57150" y="393065"/>
                </a:lnTo>
                <a:lnTo>
                  <a:pt x="58038" y="393065"/>
                </a:lnTo>
                <a:lnTo>
                  <a:pt x="58038" y="372817"/>
                </a:lnTo>
                <a:close/>
              </a:path>
              <a:path extrusionOk="0" h="408939" w="2407920">
                <a:moveTo>
                  <a:pt x="2395093" y="215137"/>
                </a:moveTo>
                <a:lnTo>
                  <a:pt x="45338" y="215137"/>
                </a:lnTo>
                <a:lnTo>
                  <a:pt x="45339" y="372817"/>
                </a:lnTo>
                <a:lnTo>
                  <a:pt x="51689" y="383703"/>
                </a:lnTo>
                <a:lnTo>
                  <a:pt x="58038" y="372817"/>
                </a:lnTo>
                <a:lnTo>
                  <a:pt x="58038" y="227837"/>
                </a:lnTo>
                <a:lnTo>
                  <a:pt x="51688" y="227837"/>
                </a:lnTo>
                <a:lnTo>
                  <a:pt x="58038" y="221487"/>
                </a:lnTo>
                <a:lnTo>
                  <a:pt x="2395093" y="221487"/>
                </a:lnTo>
                <a:lnTo>
                  <a:pt x="2395093" y="215137"/>
                </a:lnTo>
                <a:close/>
              </a:path>
              <a:path extrusionOk="0" h="408939" w="2407920">
                <a:moveTo>
                  <a:pt x="58038" y="221487"/>
                </a:moveTo>
                <a:lnTo>
                  <a:pt x="51688" y="227837"/>
                </a:lnTo>
                <a:lnTo>
                  <a:pt x="58038" y="227837"/>
                </a:lnTo>
                <a:lnTo>
                  <a:pt x="58038" y="221487"/>
                </a:lnTo>
                <a:close/>
              </a:path>
              <a:path extrusionOk="0" h="408939" w="2407920">
                <a:moveTo>
                  <a:pt x="2407793" y="215137"/>
                </a:moveTo>
                <a:lnTo>
                  <a:pt x="2401443" y="215137"/>
                </a:lnTo>
                <a:lnTo>
                  <a:pt x="2395093" y="221487"/>
                </a:lnTo>
                <a:lnTo>
                  <a:pt x="58038" y="221487"/>
                </a:lnTo>
                <a:lnTo>
                  <a:pt x="58038" y="227837"/>
                </a:lnTo>
                <a:lnTo>
                  <a:pt x="2407793" y="227837"/>
                </a:lnTo>
                <a:lnTo>
                  <a:pt x="2407793" y="215137"/>
                </a:lnTo>
                <a:close/>
              </a:path>
              <a:path extrusionOk="0" h="408939" w="2407920">
                <a:moveTo>
                  <a:pt x="2407793" y="0"/>
                </a:moveTo>
                <a:lnTo>
                  <a:pt x="2395093" y="0"/>
                </a:lnTo>
                <a:lnTo>
                  <a:pt x="2395093" y="221487"/>
                </a:lnTo>
                <a:lnTo>
                  <a:pt x="2401443" y="215137"/>
                </a:lnTo>
                <a:lnTo>
                  <a:pt x="2407793" y="215137"/>
                </a:lnTo>
                <a:lnTo>
                  <a:pt x="2407793" y="0"/>
                </a:lnTo>
                <a:close/>
              </a:path>
            </a:pathLst>
          </a:custGeom>
          <a:solidFill>
            <a:srgbClr val="44536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0"/>
          <p:cNvSpPr txBox="1"/>
          <p:nvPr/>
        </p:nvSpPr>
        <p:spPr>
          <a:xfrm>
            <a:off x="9040368" y="3386328"/>
            <a:ext cx="1910080" cy="1146175"/>
          </a:xfrm>
          <a:prstGeom prst="rect">
            <a:avLst/>
          </a:prstGeom>
          <a:solidFill>
            <a:srgbClr val="44536A"/>
          </a:solidFill>
          <a:ln cap="flat" cmpd="sng" w="12175">
            <a:solidFill>
              <a:srgbClr val="E7E6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26050">
            <a:spAutoFit/>
          </a:bodyPr>
          <a:lstStyle/>
          <a:p>
            <a:pPr indent="0" lvl="0" marL="160020" marR="151130" rtl="0" algn="ctr">
              <a:lnSpc>
                <a:spcPct val="9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rlito"/>
                <a:ea typeface="Carlito"/>
                <a:cs typeface="Carlito"/>
                <a:sym typeface="Carlito"/>
              </a:rPr>
              <a:t>Find the number of each type of mission outcome</a:t>
            </a:r>
            <a:endParaRPr sz="1600"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146" name="Google Shape;146;p10"/>
          <p:cNvSpPr/>
          <p:nvPr/>
        </p:nvSpPr>
        <p:spPr>
          <a:xfrm>
            <a:off x="8598407" y="5494146"/>
            <a:ext cx="408940" cy="103505"/>
          </a:xfrm>
          <a:custGeom>
            <a:rect b="b" l="l" r="r" t="t"/>
            <a:pathLst>
              <a:path extrusionOk="0" h="103504" w="408940">
                <a:moveTo>
                  <a:pt x="383703" y="51688"/>
                </a:moveTo>
                <a:lnTo>
                  <a:pt x="313817" y="92455"/>
                </a:lnTo>
                <a:lnTo>
                  <a:pt x="312800" y="96304"/>
                </a:lnTo>
                <a:lnTo>
                  <a:pt x="316357" y="102361"/>
                </a:lnTo>
                <a:lnTo>
                  <a:pt x="320167" y="103390"/>
                </a:lnTo>
                <a:lnTo>
                  <a:pt x="397925" y="58038"/>
                </a:lnTo>
                <a:lnTo>
                  <a:pt x="396240" y="58038"/>
                </a:lnTo>
                <a:lnTo>
                  <a:pt x="396240" y="57149"/>
                </a:lnTo>
                <a:lnTo>
                  <a:pt x="393065" y="57149"/>
                </a:lnTo>
                <a:lnTo>
                  <a:pt x="383703" y="51688"/>
                </a:lnTo>
                <a:close/>
              </a:path>
              <a:path extrusionOk="0" h="103504" w="408940">
                <a:moveTo>
                  <a:pt x="372817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372817" y="58038"/>
                </a:lnTo>
                <a:lnTo>
                  <a:pt x="383703" y="51688"/>
                </a:lnTo>
                <a:lnTo>
                  <a:pt x="372817" y="45338"/>
                </a:lnTo>
                <a:close/>
              </a:path>
              <a:path extrusionOk="0" h="103504" w="408940">
                <a:moveTo>
                  <a:pt x="397922" y="45338"/>
                </a:moveTo>
                <a:lnTo>
                  <a:pt x="396240" y="45338"/>
                </a:lnTo>
                <a:lnTo>
                  <a:pt x="396240" y="58038"/>
                </a:lnTo>
                <a:lnTo>
                  <a:pt x="397925" y="58038"/>
                </a:lnTo>
                <a:lnTo>
                  <a:pt x="408813" y="51688"/>
                </a:lnTo>
                <a:lnTo>
                  <a:pt x="397922" y="45338"/>
                </a:lnTo>
                <a:close/>
              </a:path>
              <a:path extrusionOk="0" h="103504" w="408940">
                <a:moveTo>
                  <a:pt x="393065" y="46227"/>
                </a:moveTo>
                <a:lnTo>
                  <a:pt x="383703" y="51688"/>
                </a:lnTo>
                <a:lnTo>
                  <a:pt x="393065" y="57149"/>
                </a:lnTo>
                <a:lnTo>
                  <a:pt x="393065" y="46227"/>
                </a:lnTo>
                <a:close/>
              </a:path>
              <a:path extrusionOk="0" h="103504" w="408940">
                <a:moveTo>
                  <a:pt x="396240" y="46227"/>
                </a:moveTo>
                <a:lnTo>
                  <a:pt x="393065" y="46227"/>
                </a:lnTo>
                <a:lnTo>
                  <a:pt x="393065" y="57149"/>
                </a:lnTo>
                <a:lnTo>
                  <a:pt x="396240" y="57149"/>
                </a:lnTo>
                <a:lnTo>
                  <a:pt x="396240" y="46227"/>
                </a:lnTo>
                <a:close/>
              </a:path>
              <a:path extrusionOk="0" h="103504" w="408940">
                <a:moveTo>
                  <a:pt x="320167" y="0"/>
                </a:moveTo>
                <a:lnTo>
                  <a:pt x="316357" y="1015"/>
                </a:lnTo>
                <a:lnTo>
                  <a:pt x="312800" y="7111"/>
                </a:lnTo>
                <a:lnTo>
                  <a:pt x="313817" y="10921"/>
                </a:lnTo>
                <a:lnTo>
                  <a:pt x="383703" y="51688"/>
                </a:lnTo>
                <a:lnTo>
                  <a:pt x="393065" y="46227"/>
                </a:lnTo>
                <a:lnTo>
                  <a:pt x="396240" y="46227"/>
                </a:lnTo>
                <a:lnTo>
                  <a:pt x="396240" y="45338"/>
                </a:lnTo>
                <a:lnTo>
                  <a:pt x="397922" y="45338"/>
                </a:lnTo>
                <a:lnTo>
                  <a:pt x="320167" y="0"/>
                </a:lnTo>
                <a:close/>
              </a:path>
            </a:pathLst>
          </a:custGeom>
          <a:solidFill>
            <a:srgbClr val="44536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0"/>
          <p:cNvSpPr txBox="1"/>
          <p:nvPr/>
        </p:nvSpPr>
        <p:spPr>
          <a:xfrm>
            <a:off x="6690359" y="4972811"/>
            <a:ext cx="1910080" cy="1146175"/>
          </a:xfrm>
          <a:prstGeom prst="rect">
            <a:avLst/>
          </a:prstGeom>
          <a:solidFill>
            <a:srgbClr val="44536A"/>
          </a:solidFill>
          <a:ln cap="flat" cmpd="sng" w="12175">
            <a:solidFill>
              <a:srgbClr val="E7E6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25425">
            <a:spAutoFit/>
          </a:bodyPr>
          <a:lstStyle/>
          <a:p>
            <a:pPr indent="0" lvl="0" marL="139700" marR="130175" rtl="0" algn="ctr">
              <a:lnSpc>
                <a:spcPct val="9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rlito"/>
                <a:ea typeface="Carlito"/>
                <a:cs typeface="Carlito"/>
                <a:sym typeface="Carlito"/>
              </a:rPr>
              <a:t>Create a DataFrame column from the outcome data</a:t>
            </a:r>
            <a:endParaRPr sz="1600"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148" name="Google Shape;148;p10"/>
          <p:cNvSpPr txBox="1"/>
          <p:nvPr/>
        </p:nvSpPr>
        <p:spPr>
          <a:xfrm>
            <a:off x="9040368" y="4972811"/>
            <a:ext cx="1910080" cy="1146175"/>
          </a:xfrm>
          <a:prstGeom prst="rect">
            <a:avLst/>
          </a:prstGeom>
          <a:solidFill>
            <a:srgbClr val="44536A"/>
          </a:solidFill>
          <a:ln cap="flat" cmpd="sng" w="12175">
            <a:solidFill>
              <a:srgbClr val="E7E6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079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94615" lvl="0" marL="246379" marR="145415" rtl="0" algn="l">
              <a:lnSpc>
                <a:spcPct val="109375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rlito"/>
                <a:ea typeface="Carlito"/>
                <a:cs typeface="Carlito"/>
                <a:sym typeface="Carlito"/>
              </a:rPr>
              <a:t>Compile everything into a DataFrame</a:t>
            </a:r>
            <a:endParaRPr sz="1600"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149" name="Google Shape;149;p10"/>
          <p:cNvSpPr txBox="1"/>
          <p:nvPr>
            <p:ph idx="12" type="sldNum"/>
          </p:nvPr>
        </p:nvSpPr>
        <p:spPr>
          <a:xfrm>
            <a:off x="11102975" y="6107681"/>
            <a:ext cx="314959" cy="252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65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"/>
          <p:cNvSpPr txBox="1"/>
          <p:nvPr/>
        </p:nvSpPr>
        <p:spPr>
          <a:xfrm>
            <a:off x="798982" y="1415287"/>
            <a:ext cx="10567800" cy="51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27965" lvl="0" marL="2406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following charts were created to look at Launch Site trends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227965" lvl="1" marL="697865" rtl="0" algn="l">
              <a:lnSpc>
                <a:spcPct val="100000"/>
              </a:lnSpc>
              <a:spcBef>
                <a:spcPts val="1415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Scatterplot to see </a:t>
            </a:r>
            <a:r>
              <a:rPr b="1" lang="en-US" sz="1600">
                <a:solidFill>
                  <a:srgbClr val="0A48CA"/>
                </a:solidFill>
                <a:latin typeface="Arial"/>
                <a:ea typeface="Arial"/>
                <a:cs typeface="Arial"/>
                <a:sym typeface="Arial"/>
              </a:rPr>
              <a:t>mission outcome </a:t>
            </a:r>
            <a:r>
              <a:rPr lang="en-US" sz="1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relationship split by </a:t>
            </a:r>
            <a:r>
              <a:rPr b="1" lang="en-US" sz="1600">
                <a:solidFill>
                  <a:srgbClr val="0A48CA"/>
                </a:solidFill>
                <a:latin typeface="Arial"/>
                <a:ea typeface="Arial"/>
                <a:cs typeface="Arial"/>
                <a:sym typeface="Arial"/>
              </a:rPr>
              <a:t>Launch Site </a:t>
            </a:r>
            <a:r>
              <a:rPr lang="en-US" sz="1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lang="en-US" sz="1600">
                <a:solidFill>
                  <a:srgbClr val="0A48CA"/>
                </a:solidFill>
                <a:latin typeface="Arial"/>
                <a:ea typeface="Arial"/>
                <a:cs typeface="Arial"/>
                <a:sym typeface="Arial"/>
              </a:rPr>
              <a:t>Flight Number</a:t>
            </a:r>
            <a:r>
              <a:rPr lang="en-US" sz="1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27965" lvl="1" marL="697865" rtl="0" algn="l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Scatterplot to see </a:t>
            </a:r>
            <a:r>
              <a:rPr b="1" lang="en-US" sz="1600">
                <a:solidFill>
                  <a:srgbClr val="0A48CA"/>
                </a:solidFill>
                <a:latin typeface="Arial"/>
                <a:ea typeface="Arial"/>
                <a:cs typeface="Arial"/>
                <a:sym typeface="Arial"/>
              </a:rPr>
              <a:t>mission outcome </a:t>
            </a:r>
            <a:r>
              <a:rPr lang="en-US" sz="1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relationship split by </a:t>
            </a:r>
            <a:r>
              <a:rPr b="1" lang="en-US" sz="1600">
                <a:solidFill>
                  <a:srgbClr val="0A48CA"/>
                </a:solidFill>
                <a:latin typeface="Arial"/>
                <a:ea typeface="Arial"/>
                <a:cs typeface="Arial"/>
                <a:sym typeface="Arial"/>
              </a:rPr>
              <a:t>Launch Site </a:t>
            </a:r>
            <a:r>
              <a:rPr lang="en-US" sz="1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lang="en-US" sz="1600">
                <a:solidFill>
                  <a:srgbClr val="0A48CA"/>
                </a:solidFill>
                <a:latin typeface="Arial"/>
                <a:ea typeface="Arial"/>
                <a:cs typeface="Arial"/>
                <a:sym typeface="Arial"/>
              </a:rPr>
              <a:t>Payload</a:t>
            </a:r>
            <a:r>
              <a:rPr lang="en-US" sz="1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27965" lvl="0" marL="240665" rtl="0" algn="l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following charts were created to look at Orbit Type trends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227965" lvl="1" marL="697865" rtl="0" algn="l">
              <a:lnSpc>
                <a:spcPct val="100000"/>
              </a:lnSpc>
              <a:spcBef>
                <a:spcPts val="142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Bar chart to see </a:t>
            </a:r>
            <a:r>
              <a:rPr b="1" lang="en-US" sz="1600">
                <a:solidFill>
                  <a:srgbClr val="0A48CA"/>
                </a:solidFill>
                <a:latin typeface="Arial"/>
                <a:ea typeface="Arial"/>
                <a:cs typeface="Arial"/>
                <a:sym typeface="Arial"/>
              </a:rPr>
              <a:t>mission outcome </a:t>
            </a:r>
            <a:r>
              <a:rPr lang="en-US" sz="1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relationship with </a:t>
            </a:r>
            <a:r>
              <a:rPr b="1" lang="en-US" sz="1600">
                <a:solidFill>
                  <a:srgbClr val="0A48CA"/>
                </a:solidFill>
                <a:latin typeface="Arial"/>
                <a:ea typeface="Arial"/>
                <a:cs typeface="Arial"/>
                <a:sym typeface="Arial"/>
              </a:rPr>
              <a:t>Orbit Type</a:t>
            </a:r>
            <a:r>
              <a:rPr lang="en-US" sz="1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27965" lvl="1" marL="697865" rtl="0" algn="l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Scatterplot to see </a:t>
            </a:r>
            <a:r>
              <a:rPr b="1" lang="en-US" sz="1600">
                <a:solidFill>
                  <a:srgbClr val="0A48CA"/>
                </a:solidFill>
                <a:latin typeface="Arial"/>
                <a:ea typeface="Arial"/>
                <a:cs typeface="Arial"/>
                <a:sym typeface="Arial"/>
              </a:rPr>
              <a:t>mission outcome </a:t>
            </a:r>
            <a:r>
              <a:rPr lang="en-US" sz="1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relationship split by </a:t>
            </a:r>
            <a:r>
              <a:rPr b="1" lang="en-US" sz="1600">
                <a:solidFill>
                  <a:srgbClr val="0A48CA"/>
                </a:solidFill>
                <a:latin typeface="Arial"/>
                <a:ea typeface="Arial"/>
                <a:cs typeface="Arial"/>
                <a:sym typeface="Arial"/>
              </a:rPr>
              <a:t>Orbit Type </a:t>
            </a:r>
            <a:r>
              <a:rPr lang="en-US" sz="1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lang="en-US" sz="1600">
                <a:solidFill>
                  <a:srgbClr val="0A48CA"/>
                </a:solidFill>
                <a:latin typeface="Arial"/>
                <a:ea typeface="Arial"/>
                <a:cs typeface="Arial"/>
                <a:sym typeface="Arial"/>
              </a:rPr>
              <a:t>Flight Number</a:t>
            </a:r>
            <a:r>
              <a:rPr lang="en-US" sz="1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27965" lvl="1" marL="697865" rtl="0" algn="l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Scatterplot to see </a:t>
            </a:r>
            <a:r>
              <a:rPr b="1" lang="en-US" sz="1600">
                <a:solidFill>
                  <a:srgbClr val="0A48CA"/>
                </a:solidFill>
                <a:latin typeface="Arial"/>
                <a:ea typeface="Arial"/>
                <a:cs typeface="Arial"/>
                <a:sym typeface="Arial"/>
              </a:rPr>
              <a:t>mission outcome </a:t>
            </a:r>
            <a:r>
              <a:rPr lang="en-US" sz="1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relationship split by </a:t>
            </a:r>
            <a:r>
              <a:rPr b="1" lang="en-US" sz="1600">
                <a:solidFill>
                  <a:srgbClr val="0A48CA"/>
                </a:solidFill>
                <a:latin typeface="Arial"/>
                <a:ea typeface="Arial"/>
                <a:cs typeface="Arial"/>
                <a:sym typeface="Arial"/>
              </a:rPr>
              <a:t>Orbit Type </a:t>
            </a:r>
            <a:r>
              <a:rPr lang="en-US" sz="1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lang="en-US" sz="1600">
                <a:solidFill>
                  <a:srgbClr val="0A48CA"/>
                </a:solidFill>
                <a:latin typeface="Arial"/>
                <a:ea typeface="Arial"/>
                <a:cs typeface="Arial"/>
                <a:sym typeface="Arial"/>
              </a:rPr>
              <a:t>Payload</a:t>
            </a:r>
            <a:r>
              <a:rPr lang="en-US" sz="1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27965" lvl="0" marL="240665" rtl="0" algn="l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following chart was created to look at trends based on time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227965" lvl="1" marL="697865" rtl="0" algn="l">
              <a:lnSpc>
                <a:spcPct val="100000"/>
              </a:lnSpc>
              <a:spcBef>
                <a:spcPts val="1415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Line plot to see </a:t>
            </a:r>
            <a:r>
              <a:rPr b="1" lang="en-US" sz="1600">
                <a:solidFill>
                  <a:srgbClr val="0A48CA"/>
                </a:solidFill>
                <a:latin typeface="Arial"/>
                <a:ea typeface="Arial"/>
                <a:cs typeface="Arial"/>
                <a:sym typeface="Arial"/>
              </a:rPr>
              <a:t>mission outcome </a:t>
            </a:r>
            <a:r>
              <a:rPr lang="en-US" sz="1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trend by </a:t>
            </a:r>
            <a:r>
              <a:rPr b="1" lang="en-US" sz="1600">
                <a:solidFill>
                  <a:srgbClr val="0A48CA"/>
                </a:solidFill>
                <a:latin typeface="Arial"/>
                <a:ea typeface="Arial"/>
                <a:cs typeface="Arial"/>
                <a:sym typeface="Arial"/>
              </a:rPr>
              <a:t>year</a:t>
            </a:r>
            <a:r>
              <a:rPr lang="en-US" sz="1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27965" lvl="0" marL="240665" rtl="0" algn="l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GitHub URL (EDA with Data Visualization):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   </a:t>
            </a:r>
            <a:endParaRPr>
              <a:solidFill>
                <a:schemeClr val="dk1"/>
              </a:solidFill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     </a:t>
            </a:r>
            <a:r>
              <a:rPr lang="en-US">
                <a:solidFill>
                  <a:schemeClr val="dk1"/>
                </a:solidFill>
              </a:rPr>
              <a:t>https://github.com/vannguyen80/python/tree/main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10356850" rtl="0" algn="l">
              <a:lnSpc>
                <a:spcPct val="1081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1"/>
          <p:cNvSpPr txBox="1"/>
          <p:nvPr>
            <p:ph type="title"/>
          </p:nvPr>
        </p:nvSpPr>
        <p:spPr>
          <a:xfrm>
            <a:off x="848969" y="444246"/>
            <a:ext cx="10245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B9BD4"/>
                </a:solidFill>
              </a:rPr>
              <a:t>EDA with Data Visualization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"/>
          <p:cNvSpPr txBox="1"/>
          <p:nvPr/>
        </p:nvSpPr>
        <p:spPr>
          <a:xfrm>
            <a:off x="798982" y="1415288"/>
            <a:ext cx="9187200" cy="40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27329" lvl="0" marL="24002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Queries were written to extract information about: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227965" lvl="1" marL="697865" rtl="0" algn="l">
              <a:lnSpc>
                <a:spcPct val="100000"/>
              </a:lnSpc>
              <a:spcBef>
                <a:spcPts val="1415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Launch sites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27965" lvl="1" marL="697865" rtl="0" algn="l">
              <a:lnSpc>
                <a:spcPct val="100000"/>
              </a:lnSpc>
              <a:spcBef>
                <a:spcPts val="1395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Payload masses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27965" lvl="1" marL="697865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Dates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27965" lvl="1" marL="697865" rtl="0" algn="l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Booster types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27965" lvl="1" marL="697865" rtl="0" algn="l">
              <a:lnSpc>
                <a:spcPct val="100000"/>
              </a:lnSpc>
              <a:spcBef>
                <a:spcPts val="1395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Mission outcomes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1" marL="0" rtl="0" algn="l">
              <a:lnSpc>
                <a:spcPct val="100000"/>
              </a:lnSpc>
              <a:spcBef>
                <a:spcPts val="815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27965" lvl="0" marL="2406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GitHub URL (EDA with SQL):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    </a:t>
            </a:r>
            <a:r>
              <a:rPr lang="en-US">
                <a:solidFill>
                  <a:schemeClr val="dk1"/>
                </a:solidFill>
              </a:rPr>
              <a:t>https://github.com/vannguyen80/python/tree/main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2"/>
          <p:cNvSpPr txBox="1"/>
          <p:nvPr>
            <p:ph type="title"/>
          </p:nvPr>
        </p:nvSpPr>
        <p:spPr>
          <a:xfrm>
            <a:off x="848969" y="444246"/>
            <a:ext cx="10245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B9BD4"/>
                </a:solidFill>
              </a:rPr>
              <a:t>EDA with</a:t>
            </a:r>
            <a:r>
              <a:rPr lang="en-US">
                <a:solidFill>
                  <a:srgbClr val="6F2F9F"/>
                </a:solidFill>
              </a:rPr>
              <a:t> </a:t>
            </a:r>
            <a:r>
              <a:rPr lang="en-US">
                <a:solidFill>
                  <a:srgbClr val="5B9BD4"/>
                </a:solidFill>
              </a:rPr>
              <a:t>SQL</a:t>
            </a:r>
            <a:endParaRPr/>
          </a:p>
        </p:txBody>
      </p:sp>
      <p:sp>
        <p:nvSpPr>
          <p:cNvPr id="162" name="Google Shape;162;p12"/>
          <p:cNvSpPr txBox="1"/>
          <p:nvPr>
            <p:ph idx="12" type="sldNum"/>
          </p:nvPr>
        </p:nvSpPr>
        <p:spPr>
          <a:xfrm>
            <a:off x="11102975" y="6107681"/>
            <a:ext cx="314959" cy="252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65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 txBox="1"/>
          <p:nvPr/>
        </p:nvSpPr>
        <p:spPr>
          <a:xfrm>
            <a:off x="798982" y="1429334"/>
            <a:ext cx="10577100" cy="4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27965" lvl="0" marL="2406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Summarize what map objects such as markers, circles, lines, etc. you created and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24130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added to a folium map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227965" lvl="1" marL="697865" rtl="0" algn="l">
              <a:lnSpc>
                <a:spcPct val="100000"/>
              </a:lnSpc>
              <a:spcBef>
                <a:spcPts val="142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Markers were added for launch sites and for the NASA Johnson Space Center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27965" lvl="1" marL="697865" rtl="0" algn="l">
              <a:lnSpc>
                <a:spcPct val="100000"/>
              </a:lnSpc>
              <a:spcBef>
                <a:spcPts val="139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Circles were added for the launch sites.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27965" lvl="1" marL="697865" rtl="0" algn="l">
              <a:lnSpc>
                <a:spcPct val="100000"/>
              </a:lnSpc>
              <a:spcBef>
                <a:spcPts val="141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Lines were added to show the distance to the nearby features: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28600" lvl="2" marL="1155065" rtl="0" algn="l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Distance from CCAFS LC-40 to the coastline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228600" lvl="2" marL="1155065" rtl="0" algn="l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Distance from CCAFS LC-40 to the rail line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228600" lvl="2" marL="1155065" rtl="0" algn="l">
              <a:lnSpc>
                <a:spcPct val="100000"/>
              </a:lnSpc>
              <a:spcBef>
                <a:spcPts val="139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Distance from CCAFS LC-40 to the perimeter road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227329" lvl="0" marL="240029" rtl="0" algn="l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GitHub URL (Folium Maps):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https://github.com/vannguyen80/python/tree/main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3"/>
          <p:cNvSpPr txBox="1"/>
          <p:nvPr>
            <p:ph type="title"/>
          </p:nvPr>
        </p:nvSpPr>
        <p:spPr>
          <a:xfrm>
            <a:off x="848969" y="444246"/>
            <a:ext cx="10245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B9BD4"/>
                </a:solidFill>
              </a:rPr>
              <a:t>Build an Interactive Map with Folium</a:t>
            </a:r>
            <a:endParaRPr/>
          </a:p>
        </p:txBody>
      </p:sp>
      <p:sp>
        <p:nvSpPr>
          <p:cNvPr id="169" name="Google Shape;169;p13"/>
          <p:cNvSpPr txBox="1"/>
          <p:nvPr>
            <p:ph idx="12" type="sldNum"/>
          </p:nvPr>
        </p:nvSpPr>
        <p:spPr>
          <a:xfrm>
            <a:off x="11102975" y="6107681"/>
            <a:ext cx="314959" cy="252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65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4"/>
          <p:cNvSpPr txBox="1"/>
          <p:nvPr/>
        </p:nvSpPr>
        <p:spPr>
          <a:xfrm>
            <a:off x="798982" y="1415287"/>
            <a:ext cx="10287600" cy="44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27965" lvl="0" marL="2406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input dropdown is used to select one or all launch sites for the pie chart and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scatterplot.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227965" lvl="0" marL="240665" rtl="0" algn="l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pie chart displays one of two things: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227965" lvl="1" marL="697865" rtl="0" algn="l">
              <a:lnSpc>
                <a:spcPct val="100000"/>
              </a:lnSpc>
              <a:spcBef>
                <a:spcPts val="141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For All Sites – the distribution of successful Falcon 9 first stage landings between the sites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27965" lvl="1" marL="697865" rtl="0" algn="l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For One Site – the distribution of successful and failed Falcon 9 first stage landings for that site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27965" lvl="0" marL="240665" rtl="0" algn="l">
              <a:lnSpc>
                <a:spcPct val="100000"/>
              </a:lnSpc>
              <a:spcBef>
                <a:spcPts val="139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input slider is used to filter the payload masses for the scatterplot.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383540" rtl="0" algn="l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scatterplot displays the distribution of Falcon 9 first stage landings split by payload mass, mission outcome and by booster version category.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227965" lvl="0" marL="240665" rtl="0" algn="l">
              <a:lnSpc>
                <a:spcPct val="100000"/>
              </a:lnSpc>
              <a:spcBef>
                <a:spcPts val="139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GitHub URL (Dashboad File):</a:t>
            </a:r>
            <a:endParaRPr sz="2200"/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https://github.com/vannguyen80/python/tree/main</a:t>
            </a:r>
            <a:endParaRPr>
              <a:solidFill>
                <a:schemeClr val="dk1"/>
              </a:solidFill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5" name="Google Shape;175;p14"/>
          <p:cNvSpPr txBox="1"/>
          <p:nvPr>
            <p:ph type="title"/>
          </p:nvPr>
        </p:nvSpPr>
        <p:spPr>
          <a:xfrm>
            <a:off x="848969" y="444246"/>
            <a:ext cx="10245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B9BD4"/>
                </a:solidFill>
              </a:rPr>
              <a:t>Build a Dashboard with Plotly Dash</a:t>
            </a:r>
            <a:endParaRPr/>
          </a:p>
        </p:txBody>
      </p:sp>
      <p:sp>
        <p:nvSpPr>
          <p:cNvPr id="176" name="Google Shape;176;p14"/>
          <p:cNvSpPr txBox="1"/>
          <p:nvPr>
            <p:ph idx="12" type="sldNum"/>
          </p:nvPr>
        </p:nvSpPr>
        <p:spPr>
          <a:xfrm>
            <a:off x="11102975" y="6107681"/>
            <a:ext cx="314959" cy="252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65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5"/>
          <p:cNvSpPr txBox="1"/>
          <p:nvPr/>
        </p:nvSpPr>
        <p:spPr>
          <a:xfrm>
            <a:off x="11128375" y="6088481"/>
            <a:ext cx="251460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5"/>
          <p:cNvSpPr txBox="1"/>
          <p:nvPr/>
        </p:nvSpPr>
        <p:spPr>
          <a:xfrm>
            <a:off x="798982" y="1384807"/>
            <a:ext cx="5567700" cy="51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625">
            <a:spAutoFit/>
          </a:bodyPr>
          <a:lstStyle/>
          <a:p>
            <a:pPr indent="-228600" lvl="0" marL="241300" marR="238125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dataset was split into training and testing sets.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147320" rtl="0" algn="l">
              <a:lnSpc>
                <a:spcPct val="108000"/>
              </a:lnSpc>
              <a:spcBef>
                <a:spcPts val="1405"/>
              </a:spcBef>
              <a:spcAft>
                <a:spcPts val="0"/>
              </a:spcAft>
              <a:buClr>
                <a:srgbClr val="292929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Logistic Regression, SVM (Support Vector Machine), Decision Tree, and KNN (k-Nearest Neighbors) machine learning models were trained on the training data set.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506094" rtl="0" algn="l">
              <a:lnSpc>
                <a:spcPct val="90100"/>
              </a:lnSpc>
              <a:spcBef>
                <a:spcPts val="1360"/>
              </a:spcBef>
              <a:spcAft>
                <a:spcPts val="0"/>
              </a:spcAft>
              <a:buClr>
                <a:srgbClr val="292929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Hyper-parameters were evaluated using GridSearchCV() and the best was selected using ‘.best_params_’.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87630" rtl="0" algn="l">
              <a:lnSpc>
                <a:spcPct val="108000"/>
              </a:lnSpc>
              <a:spcBef>
                <a:spcPts val="1435"/>
              </a:spcBef>
              <a:spcAft>
                <a:spcPts val="0"/>
              </a:spcAft>
              <a:buClr>
                <a:srgbClr val="292929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Using the best hyper-parameters, each of the four models were scored on accuracy by using the testing data set.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27965" lvl="0" marL="240665" rtl="0" algn="l">
              <a:lnSpc>
                <a:spcPct val="116363"/>
              </a:lnSpc>
              <a:spcBef>
                <a:spcPts val="11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GitHub URL (Machine Learning):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241300" marR="41910" rtl="0" algn="l">
              <a:lnSpc>
                <a:spcPct val="105333"/>
              </a:lnSpc>
              <a:spcBef>
                <a:spcPts val="145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chemeClr val="hlink"/>
                </a:solidFill>
                <a:hlinkClick r:id="rId3"/>
              </a:rPr>
              <a:t>https://github.com/vannguyen80/python/tree/main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5"/>
          <p:cNvSpPr txBox="1"/>
          <p:nvPr>
            <p:ph type="title"/>
          </p:nvPr>
        </p:nvSpPr>
        <p:spPr>
          <a:xfrm>
            <a:off x="848969" y="444246"/>
            <a:ext cx="10245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B9BD4"/>
                </a:solidFill>
              </a:rPr>
              <a:t>Predictive</a:t>
            </a:r>
            <a:r>
              <a:rPr lang="en-US">
                <a:solidFill>
                  <a:srgbClr val="404040"/>
                </a:solidFill>
              </a:rPr>
              <a:t> </a:t>
            </a:r>
            <a:r>
              <a:rPr lang="en-US">
                <a:solidFill>
                  <a:srgbClr val="5B9BD4"/>
                </a:solidFill>
              </a:rPr>
              <a:t>Analysis (Classification)</a:t>
            </a:r>
            <a:endParaRPr/>
          </a:p>
        </p:txBody>
      </p:sp>
      <p:sp>
        <p:nvSpPr>
          <p:cNvPr id="184" name="Google Shape;184;p15"/>
          <p:cNvSpPr txBox="1"/>
          <p:nvPr/>
        </p:nvSpPr>
        <p:spPr>
          <a:xfrm>
            <a:off x="7070852" y="1351280"/>
            <a:ext cx="3499485" cy="330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rPr>
              <a:t>Flowchart of Machine Learning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5"/>
          <p:cNvSpPr/>
          <p:nvPr/>
        </p:nvSpPr>
        <p:spPr>
          <a:xfrm>
            <a:off x="8598407" y="2322702"/>
            <a:ext cx="408940" cy="103505"/>
          </a:xfrm>
          <a:custGeom>
            <a:rect b="b" l="l" r="r" t="t"/>
            <a:pathLst>
              <a:path extrusionOk="0" h="103505" w="408940">
                <a:moveTo>
                  <a:pt x="383703" y="51688"/>
                </a:moveTo>
                <a:lnTo>
                  <a:pt x="313817" y="92456"/>
                </a:lnTo>
                <a:lnTo>
                  <a:pt x="312800" y="96266"/>
                </a:lnTo>
                <a:lnTo>
                  <a:pt x="316357" y="102362"/>
                </a:lnTo>
                <a:lnTo>
                  <a:pt x="320167" y="103377"/>
                </a:lnTo>
                <a:lnTo>
                  <a:pt x="397922" y="58038"/>
                </a:lnTo>
                <a:lnTo>
                  <a:pt x="396240" y="58038"/>
                </a:lnTo>
                <a:lnTo>
                  <a:pt x="396240" y="57150"/>
                </a:lnTo>
                <a:lnTo>
                  <a:pt x="393065" y="57150"/>
                </a:lnTo>
                <a:lnTo>
                  <a:pt x="383703" y="51688"/>
                </a:lnTo>
                <a:close/>
              </a:path>
              <a:path extrusionOk="0" h="103505" w="408940">
                <a:moveTo>
                  <a:pt x="372817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372817" y="58038"/>
                </a:lnTo>
                <a:lnTo>
                  <a:pt x="383703" y="51688"/>
                </a:lnTo>
                <a:lnTo>
                  <a:pt x="372817" y="45338"/>
                </a:lnTo>
                <a:close/>
              </a:path>
              <a:path extrusionOk="0" h="103505" w="408940">
                <a:moveTo>
                  <a:pt x="397922" y="45338"/>
                </a:moveTo>
                <a:lnTo>
                  <a:pt x="396240" y="45338"/>
                </a:lnTo>
                <a:lnTo>
                  <a:pt x="396240" y="58038"/>
                </a:lnTo>
                <a:lnTo>
                  <a:pt x="397922" y="58038"/>
                </a:lnTo>
                <a:lnTo>
                  <a:pt x="408813" y="51688"/>
                </a:lnTo>
                <a:lnTo>
                  <a:pt x="397922" y="45338"/>
                </a:lnTo>
                <a:close/>
              </a:path>
              <a:path extrusionOk="0" h="103505" w="408940">
                <a:moveTo>
                  <a:pt x="393065" y="46227"/>
                </a:moveTo>
                <a:lnTo>
                  <a:pt x="383703" y="51688"/>
                </a:lnTo>
                <a:lnTo>
                  <a:pt x="393065" y="57150"/>
                </a:lnTo>
                <a:lnTo>
                  <a:pt x="393065" y="46227"/>
                </a:lnTo>
                <a:close/>
              </a:path>
              <a:path extrusionOk="0" h="103505" w="408940">
                <a:moveTo>
                  <a:pt x="396240" y="46227"/>
                </a:moveTo>
                <a:lnTo>
                  <a:pt x="393065" y="46227"/>
                </a:lnTo>
                <a:lnTo>
                  <a:pt x="393065" y="57150"/>
                </a:lnTo>
                <a:lnTo>
                  <a:pt x="396240" y="57150"/>
                </a:lnTo>
                <a:lnTo>
                  <a:pt x="396240" y="46227"/>
                </a:lnTo>
                <a:close/>
              </a:path>
              <a:path extrusionOk="0" h="103505" w="408940">
                <a:moveTo>
                  <a:pt x="320167" y="0"/>
                </a:moveTo>
                <a:lnTo>
                  <a:pt x="316357" y="1016"/>
                </a:lnTo>
                <a:lnTo>
                  <a:pt x="312800" y="7112"/>
                </a:lnTo>
                <a:lnTo>
                  <a:pt x="313817" y="10922"/>
                </a:lnTo>
                <a:lnTo>
                  <a:pt x="383703" y="51688"/>
                </a:lnTo>
                <a:lnTo>
                  <a:pt x="393065" y="46227"/>
                </a:lnTo>
                <a:lnTo>
                  <a:pt x="396240" y="46227"/>
                </a:lnTo>
                <a:lnTo>
                  <a:pt x="396240" y="45338"/>
                </a:lnTo>
                <a:lnTo>
                  <a:pt x="397922" y="45338"/>
                </a:lnTo>
                <a:lnTo>
                  <a:pt x="320167" y="0"/>
                </a:lnTo>
                <a:close/>
              </a:path>
            </a:pathLst>
          </a:custGeom>
          <a:solidFill>
            <a:srgbClr val="44536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5"/>
          <p:cNvSpPr txBox="1"/>
          <p:nvPr/>
        </p:nvSpPr>
        <p:spPr>
          <a:xfrm>
            <a:off x="6690359" y="1801367"/>
            <a:ext cx="1910080" cy="1146175"/>
          </a:xfrm>
          <a:prstGeom prst="rect">
            <a:avLst/>
          </a:prstGeom>
          <a:solidFill>
            <a:srgbClr val="44536A"/>
          </a:solidFill>
          <a:ln cap="flat" cmpd="sng" w="12175">
            <a:solidFill>
              <a:srgbClr val="E7E6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24775">
            <a:spAutoFit/>
          </a:bodyPr>
          <a:lstStyle/>
          <a:p>
            <a:pPr indent="-1270" lvl="0" marL="275590" marR="266700" rtl="0" algn="ctr">
              <a:lnSpc>
                <a:spcPct val="9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rlito"/>
                <a:ea typeface="Carlito"/>
                <a:cs typeface="Carlito"/>
                <a:sym typeface="Carlito"/>
              </a:rPr>
              <a:t>DataFrame was created with the cleaned data</a:t>
            </a:r>
            <a:endParaRPr sz="1600"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187" name="Google Shape;187;p15"/>
          <p:cNvSpPr/>
          <p:nvPr/>
        </p:nvSpPr>
        <p:spPr>
          <a:xfrm>
            <a:off x="7592694" y="2945892"/>
            <a:ext cx="2407920" cy="408940"/>
          </a:xfrm>
          <a:custGeom>
            <a:rect b="b" l="l" r="r" t="t"/>
            <a:pathLst>
              <a:path extrusionOk="0" h="408939" w="2407920">
                <a:moveTo>
                  <a:pt x="7111" y="312800"/>
                </a:moveTo>
                <a:lnTo>
                  <a:pt x="1015" y="316357"/>
                </a:lnTo>
                <a:lnTo>
                  <a:pt x="0" y="320167"/>
                </a:lnTo>
                <a:lnTo>
                  <a:pt x="51688" y="408813"/>
                </a:lnTo>
                <a:lnTo>
                  <a:pt x="59020" y="396240"/>
                </a:lnTo>
                <a:lnTo>
                  <a:pt x="45338" y="396240"/>
                </a:lnTo>
                <a:lnTo>
                  <a:pt x="45338" y="372817"/>
                </a:lnTo>
                <a:lnTo>
                  <a:pt x="10922" y="313817"/>
                </a:lnTo>
                <a:lnTo>
                  <a:pt x="7111" y="312800"/>
                </a:lnTo>
                <a:close/>
              </a:path>
              <a:path extrusionOk="0" h="408939" w="2407920">
                <a:moveTo>
                  <a:pt x="45339" y="372817"/>
                </a:moveTo>
                <a:lnTo>
                  <a:pt x="45338" y="396240"/>
                </a:lnTo>
                <a:lnTo>
                  <a:pt x="58038" y="396240"/>
                </a:lnTo>
                <a:lnTo>
                  <a:pt x="58038" y="393065"/>
                </a:lnTo>
                <a:lnTo>
                  <a:pt x="46227" y="393065"/>
                </a:lnTo>
                <a:lnTo>
                  <a:pt x="51688" y="383703"/>
                </a:lnTo>
                <a:lnTo>
                  <a:pt x="45339" y="372817"/>
                </a:lnTo>
                <a:close/>
              </a:path>
              <a:path extrusionOk="0" h="408939" w="2407920">
                <a:moveTo>
                  <a:pt x="96265" y="312800"/>
                </a:moveTo>
                <a:lnTo>
                  <a:pt x="92455" y="313817"/>
                </a:lnTo>
                <a:lnTo>
                  <a:pt x="58038" y="372817"/>
                </a:lnTo>
                <a:lnTo>
                  <a:pt x="58038" y="396240"/>
                </a:lnTo>
                <a:lnTo>
                  <a:pt x="59020" y="396240"/>
                </a:lnTo>
                <a:lnTo>
                  <a:pt x="103377" y="320167"/>
                </a:lnTo>
                <a:lnTo>
                  <a:pt x="102361" y="316357"/>
                </a:lnTo>
                <a:lnTo>
                  <a:pt x="96265" y="312800"/>
                </a:lnTo>
                <a:close/>
              </a:path>
              <a:path extrusionOk="0" h="408939" w="2407920">
                <a:moveTo>
                  <a:pt x="51689" y="383703"/>
                </a:moveTo>
                <a:lnTo>
                  <a:pt x="46227" y="393065"/>
                </a:lnTo>
                <a:lnTo>
                  <a:pt x="57150" y="393065"/>
                </a:lnTo>
                <a:lnTo>
                  <a:pt x="51689" y="383703"/>
                </a:lnTo>
                <a:close/>
              </a:path>
              <a:path extrusionOk="0" h="408939" w="2407920">
                <a:moveTo>
                  <a:pt x="58038" y="372817"/>
                </a:moveTo>
                <a:lnTo>
                  <a:pt x="51689" y="383703"/>
                </a:lnTo>
                <a:lnTo>
                  <a:pt x="57150" y="393065"/>
                </a:lnTo>
                <a:lnTo>
                  <a:pt x="58038" y="393065"/>
                </a:lnTo>
                <a:lnTo>
                  <a:pt x="58038" y="372817"/>
                </a:lnTo>
                <a:close/>
              </a:path>
              <a:path extrusionOk="0" h="408939" w="2407920">
                <a:moveTo>
                  <a:pt x="2395093" y="215137"/>
                </a:moveTo>
                <a:lnTo>
                  <a:pt x="45338" y="215137"/>
                </a:lnTo>
                <a:lnTo>
                  <a:pt x="45339" y="372817"/>
                </a:lnTo>
                <a:lnTo>
                  <a:pt x="51689" y="383703"/>
                </a:lnTo>
                <a:lnTo>
                  <a:pt x="58038" y="372817"/>
                </a:lnTo>
                <a:lnTo>
                  <a:pt x="58038" y="227837"/>
                </a:lnTo>
                <a:lnTo>
                  <a:pt x="51688" y="227837"/>
                </a:lnTo>
                <a:lnTo>
                  <a:pt x="58038" y="221487"/>
                </a:lnTo>
                <a:lnTo>
                  <a:pt x="2395093" y="221487"/>
                </a:lnTo>
                <a:lnTo>
                  <a:pt x="2395093" y="215137"/>
                </a:lnTo>
                <a:close/>
              </a:path>
              <a:path extrusionOk="0" h="408939" w="2407920">
                <a:moveTo>
                  <a:pt x="58038" y="221487"/>
                </a:moveTo>
                <a:lnTo>
                  <a:pt x="51688" y="227837"/>
                </a:lnTo>
                <a:lnTo>
                  <a:pt x="58038" y="227837"/>
                </a:lnTo>
                <a:lnTo>
                  <a:pt x="58038" y="221487"/>
                </a:lnTo>
                <a:close/>
              </a:path>
              <a:path extrusionOk="0" h="408939" w="2407920">
                <a:moveTo>
                  <a:pt x="2407793" y="215137"/>
                </a:moveTo>
                <a:lnTo>
                  <a:pt x="2401443" y="215137"/>
                </a:lnTo>
                <a:lnTo>
                  <a:pt x="2395093" y="221487"/>
                </a:lnTo>
                <a:lnTo>
                  <a:pt x="58038" y="221487"/>
                </a:lnTo>
                <a:lnTo>
                  <a:pt x="58038" y="227837"/>
                </a:lnTo>
                <a:lnTo>
                  <a:pt x="2407793" y="227837"/>
                </a:lnTo>
                <a:lnTo>
                  <a:pt x="2407793" y="215137"/>
                </a:lnTo>
                <a:close/>
              </a:path>
              <a:path extrusionOk="0" h="408939" w="2407920">
                <a:moveTo>
                  <a:pt x="2407793" y="0"/>
                </a:moveTo>
                <a:lnTo>
                  <a:pt x="2395093" y="0"/>
                </a:lnTo>
                <a:lnTo>
                  <a:pt x="2395093" y="221487"/>
                </a:lnTo>
                <a:lnTo>
                  <a:pt x="2401443" y="215137"/>
                </a:lnTo>
                <a:lnTo>
                  <a:pt x="2407793" y="215137"/>
                </a:lnTo>
                <a:lnTo>
                  <a:pt x="2407793" y="0"/>
                </a:lnTo>
                <a:close/>
              </a:path>
            </a:pathLst>
          </a:custGeom>
          <a:solidFill>
            <a:srgbClr val="44536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5"/>
          <p:cNvSpPr txBox="1"/>
          <p:nvPr/>
        </p:nvSpPr>
        <p:spPr>
          <a:xfrm>
            <a:off x="9040368" y="1801367"/>
            <a:ext cx="1910080" cy="1146175"/>
          </a:xfrm>
          <a:prstGeom prst="rect">
            <a:avLst/>
          </a:prstGeom>
          <a:solidFill>
            <a:srgbClr val="44536A"/>
          </a:solidFill>
          <a:ln cap="flat" cmpd="sng" w="12175">
            <a:solidFill>
              <a:srgbClr val="E7E6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24775">
            <a:spAutoFit/>
          </a:bodyPr>
          <a:lstStyle/>
          <a:p>
            <a:pPr indent="0" lvl="0" marL="215900" marR="208279" rtl="0" algn="ctr">
              <a:lnSpc>
                <a:spcPct val="9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rlito"/>
                <a:ea typeface="Carlito"/>
                <a:cs typeface="Carlito"/>
                <a:sym typeface="Carlito"/>
              </a:rPr>
              <a:t>The data was split into training and testing sets</a:t>
            </a:r>
            <a:endParaRPr sz="1600"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189" name="Google Shape;189;p15"/>
          <p:cNvSpPr/>
          <p:nvPr/>
        </p:nvSpPr>
        <p:spPr>
          <a:xfrm>
            <a:off x="8598407" y="3907663"/>
            <a:ext cx="408940" cy="103505"/>
          </a:xfrm>
          <a:custGeom>
            <a:rect b="b" l="l" r="r" t="t"/>
            <a:pathLst>
              <a:path extrusionOk="0" h="103504" w="408940">
                <a:moveTo>
                  <a:pt x="383703" y="51689"/>
                </a:moveTo>
                <a:lnTo>
                  <a:pt x="313817" y="92456"/>
                </a:lnTo>
                <a:lnTo>
                  <a:pt x="312800" y="96266"/>
                </a:lnTo>
                <a:lnTo>
                  <a:pt x="316357" y="102362"/>
                </a:lnTo>
                <a:lnTo>
                  <a:pt x="320167" y="103378"/>
                </a:lnTo>
                <a:lnTo>
                  <a:pt x="397922" y="58038"/>
                </a:lnTo>
                <a:lnTo>
                  <a:pt x="396240" y="58038"/>
                </a:lnTo>
                <a:lnTo>
                  <a:pt x="396240" y="57150"/>
                </a:lnTo>
                <a:lnTo>
                  <a:pt x="393065" y="57150"/>
                </a:lnTo>
                <a:lnTo>
                  <a:pt x="383703" y="51689"/>
                </a:lnTo>
                <a:close/>
              </a:path>
              <a:path extrusionOk="0" h="103504" w="408940">
                <a:moveTo>
                  <a:pt x="372817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372817" y="58038"/>
                </a:lnTo>
                <a:lnTo>
                  <a:pt x="383703" y="51689"/>
                </a:lnTo>
                <a:lnTo>
                  <a:pt x="372817" y="45338"/>
                </a:lnTo>
                <a:close/>
              </a:path>
              <a:path extrusionOk="0" h="103504" w="408940">
                <a:moveTo>
                  <a:pt x="397922" y="45338"/>
                </a:moveTo>
                <a:lnTo>
                  <a:pt x="396240" y="45338"/>
                </a:lnTo>
                <a:lnTo>
                  <a:pt x="396240" y="58038"/>
                </a:lnTo>
                <a:lnTo>
                  <a:pt x="397922" y="58038"/>
                </a:lnTo>
                <a:lnTo>
                  <a:pt x="408813" y="51689"/>
                </a:lnTo>
                <a:lnTo>
                  <a:pt x="397922" y="45338"/>
                </a:lnTo>
                <a:close/>
              </a:path>
              <a:path extrusionOk="0" h="103504" w="408940">
                <a:moveTo>
                  <a:pt x="393065" y="46228"/>
                </a:moveTo>
                <a:lnTo>
                  <a:pt x="383703" y="51689"/>
                </a:lnTo>
                <a:lnTo>
                  <a:pt x="393065" y="57150"/>
                </a:lnTo>
                <a:lnTo>
                  <a:pt x="393065" y="46228"/>
                </a:lnTo>
                <a:close/>
              </a:path>
              <a:path extrusionOk="0" h="103504" w="408940">
                <a:moveTo>
                  <a:pt x="396240" y="46228"/>
                </a:moveTo>
                <a:lnTo>
                  <a:pt x="393065" y="46228"/>
                </a:lnTo>
                <a:lnTo>
                  <a:pt x="393065" y="57150"/>
                </a:lnTo>
                <a:lnTo>
                  <a:pt x="396240" y="57150"/>
                </a:lnTo>
                <a:lnTo>
                  <a:pt x="396240" y="46228"/>
                </a:lnTo>
                <a:close/>
              </a:path>
              <a:path extrusionOk="0" h="103504" w="408940">
                <a:moveTo>
                  <a:pt x="320167" y="0"/>
                </a:moveTo>
                <a:lnTo>
                  <a:pt x="316357" y="1016"/>
                </a:lnTo>
                <a:lnTo>
                  <a:pt x="312800" y="7112"/>
                </a:lnTo>
                <a:lnTo>
                  <a:pt x="313817" y="10922"/>
                </a:lnTo>
                <a:lnTo>
                  <a:pt x="383703" y="51689"/>
                </a:lnTo>
                <a:lnTo>
                  <a:pt x="393065" y="46228"/>
                </a:lnTo>
                <a:lnTo>
                  <a:pt x="396240" y="46228"/>
                </a:lnTo>
                <a:lnTo>
                  <a:pt x="396240" y="45338"/>
                </a:lnTo>
                <a:lnTo>
                  <a:pt x="397922" y="45338"/>
                </a:lnTo>
                <a:lnTo>
                  <a:pt x="320167" y="0"/>
                </a:lnTo>
                <a:close/>
              </a:path>
            </a:pathLst>
          </a:custGeom>
          <a:solidFill>
            <a:srgbClr val="44536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5"/>
          <p:cNvSpPr txBox="1"/>
          <p:nvPr/>
        </p:nvSpPr>
        <p:spPr>
          <a:xfrm>
            <a:off x="6690359" y="3386328"/>
            <a:ext cx="1910080" cy="1146175"/>
          </a:xfrm>
          <a:prstGeom prst="rect">
            <a:avLst/>
          </a:prstGeom>
          <a:solidFill>
            <a:srgbClr val="44536A"/>
          </a:solidFill>
          <a:ln cap="flat" cmpd="sng" w="12175">
            <a:solidFill>
              <a:srgbClr val="E7E6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26050">
            <a:spAutoFit/>
          </a:bodyPr>
          <a:lstStyle/>
          <a:p>
            <a:pPr indent="0" lvl="0" marL="137160" marR="127635" rtl="0" algn="ctr">
              <a:lnSpc>
                <a:spcPct val="9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rlito"/>
                <a:ea typeface="Carlito"/>
                <a:cs typeface="Carlito"/>
                <a:sym typeface="Carlito"/>
              </a:rPr>
              <a:t>Each of four models were trained on the training data set</a:t>
            </a:r>
            <a:endParaRPr sz="1600"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191" name="Google Shape;191;p15"/>
          <p:cNvSpPr/>
          <p:nvPr/>
        </p:nvSpPr>
        <p:spPr>
          <a:xfrm>
            <a:off x="7592694" y="4530852"/>
            <a:ext cx="2407920" cy="408940"/>
          </a:xfrm>
          <a:custGeom>
            <a:rect b="b" l="l" r="r" t="t"/>
            <a:pathLst>
              <a:path extrusionOk="0" h="408939" w="2407920">
                <a:moveTo>
                  <a:pt x="7111" y="312800"/>
                </a:moveTo>
                <a:lnTo>
                  <a:pt x="1015" y="316356"/>
                </a:lnTo>
                <a:lnTo>
                  <a:pt x="0" y="320167"/>
                </a:lnTo>
                <a:lnTo>
                  <a:pt x="51688" y="408813"/>
                </a:lnTo>
                <a:lnTo>
                  <a:pt x="59020" y="396240"/>
                </a:lnTo>
                <a:lnTo>
                  <a:pt x="45338" y="396240"/>
                </a:lnTo>
                <a:lnTo>
                  <a:pt x="45338" y="372817"/>
                </a:lnTo>
                <a:lnTo>
                  <a:pt x="10922" y="313817"/>
                </a:lnTo>
                <a:lnTo>
                  <a:pt x="7111" y="312800"/>
                </a:lnTo>
                <a:close/>
              </a:path>
              <a:path extrusionOk="0" h="408939" w="2407920">
                <a:moveTo>
                  <a:pt x="45339" y="372817"/>
                </a:moveTo>
                <a:lnTo>
                  <a:pt x="45338" y="396240"/>
                </a:lnTo>
                <a:lnTo>
                  <a:pt x="58038" y="396240"/>
                </a:lnTo>
                <a:lnTo>
                  <a:pt x="58038" y="393065"/>
                </a:lnTo>
                <a:lnTo>
                  <a:pt x="46227" y="393065"/>
                </a:lnTo>
                <a:lnTo>
                  <a:pt x="51688" y="383703"/>
                </a:lnTo>
                <a:lnTo>
                  <a:pt x="45339" y="372817"/>
                </a:lnTo>
                <a:close/>
              </a:path>
              <a:path extrusionOk="0" h="408939" w="2407920">
                <a:moveTo>
                  <a:pt x="96265" y="312800"/>
                </a:moveTo>
                <a:lnTo>
                  <a:pt x="92455" y="313817"/>
                </a:lnTo>
                <a:lnTo>
                  <a:pt x="58038" y="372817"/>
                </a:lnTo>
                <a:lnTo>
                  <a:pt x="58038" y="396240"/>
                </a:lnTo>
                <a:lnTo>
                  <a:pt x="59020" y="396240"/>
                </a:lnTo>
                <a:lnTo>
                  <a:pt x="103377" y="320167"/>
                </a:lnTo>
                <a:lnTo>
                  <a:pt x="102361" y="316356"/>
                </a:lnTo>
                <a:lnTo>
                  <a:pt x="96265" y="312800"/>
                </a:lnTo>
                <a:close/>
              </a:path>
              <a:path extrusionOk="0" h="408939" w="2407920">
                <a:moveTo>
                  <a:pt x="51689" y="383703"/>
                </a:moveTo>
                <a:lnTo>
                  <a:pt x="46227" y="393065"/>
                </a:lnTo>
                <a:lnTo>
                  <a:pt x="57150" y="393065"/>
                </a:lnTo>
                <a:lnTo>
                  <a:pt x="51689" y="383703"/>
                </a:lnTo>
                <a:close/>
              </a:path>
              <a:path extrusionOk="0" h="408939" w="2407920">
                <a:moveTo>
                  <a:pt x="58038" y="372817"/>
                </a:moveTo>
                <a:lnTo>
                  <a:pt x="51689" y="383703"/>
                </a:lnTo>
                <a:lnTo>
                  <a:pt x="57150" y="393065"/>
                </a:lnTo>
                <a:lnTo>
                  <a:pt x="58038" y="393065"/>
                </a:lnTo>
                <a:lnTo>
                  <a:pt x="58038" y="372817"/>
                </a:lnTo>
                <a:close/>
              </a:path>
              <a:path extrusionOk="0" h="408939" w="2407920">
                <a:moveTo>
                  <a:pt x="2395093" y="215137"/>
                </a:moveTo>
                <a:lnTo>
                  <a:pt x="45338" y="215137"/>
                </a:lnTo>
                <a:lnTo>
                  <a:pt x="45339" y="372817"/>
                </a:lnTo>
                <a:lnTo>
                  <a:pt x="51689" y="383703"/>
                </a:lnTo>
                <a:lnTo>
                  <a:pt x="58038" y="372817"/>
                </a:lnTo>
                <a:lnTo>
                  <a:pt x="58038" y="227837"/>
                </a:lnTo>
                <a:lnTo>
                  <a:pt x="51688" y="227837"/>
                </a:lnTo>
                <a:lnTo>
                  <a:pt x="58038" y="221487"/>
                </a:lnTo>
                <a:lnTo>
                  <a:pt x="2395093" y="221487"/>
                </a:lnTo>
                <a:lnTo>
                  <a:pt x="2395093" y="215137"/>
                </a:lnTo>
                <a:close/>
              </a:path>
              <a:path extrusionOk="0" h="408939" w="2407920">
                <a:moveTo>
                  <a:pt x="58038" y="221487"/>
                </a:moveTo>
                <a:lnTo>
                  <a:pt x="51688" y="227837"/>
                </a:lnTo>
                <a:lnTo>
                  <a:pt x="58038" y="227837"/>
                </a:lnTo>
                <a:lnTo>
                  <a:pt x="58038" y="221487"/>
                </a:lnTo>
                <a:close/>
              </a:path>
              <a:path extrusionOk="0" h="408939" w="2407920">
                <a:moveTo>
                  <a:pt x="2407793" y="215137"/>
                </a:moveTo>
                <a:lnTo>
                  <a:pt x="2401443" y="215137"/>
                </a:lnTo>
                <a:lnTo>
                  <a:pt x="2395093" y="221487"/>
                </a:lnTo>
                <a:lnTo>
                  <a:pt x="58038" y="221487"/>
                </a:lnTo>
                <a:lnTo>
                  <a:pt x="58038" y="227837"/>
                </a:lnTo>
                <a:lnTo>
                  <a:pt x="2407793" y="227837"/>
                </a:lnTo>
                <a:lnTo>
                  <a:pt x="2407793" y="215137"/>
                </a:lnTo>
                <a:close/>
              </a:path>
              <a:path extrusionOk="0" h="408939" w="2407920">
                <a:moveTo>
                  <a:pt x="2407793" y="0"/>
                </a:moveTo>
                <a:lnTo>
                  <a:pt x="2395093" y="0"/>
                </a:lnTo>
                <a:lnTo>
                  <a:pt x="2395093" y="221487"/>
                </a:lnTo>
                <a:lnTo>
                  <a:pt x="2401443" y="215137"/>
                </a:lnTo>
                <a:lnTo>
                  <a:pt x="2407793" y="215137"/>
                </a:lnTo>
                <a:lnTo>
                  <a:pt x="2407793" y="0"/>
                </a:lnTo>
                <a:close/>
              </a:path>
            </a:pathLst>
          </a:custGeom>
          <a:solidFill>
            <a:srgbClr val="44536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5"/>
          <p:cNvSpPr txBox="1"/>
          <p:nvPr/>
        </p:nvSpPr>
        <p:spPr>
          <a:xfrm>
            <a:off x="9040368" y="3386328"/>
            <a:ext cx="1910080" cy="1146175"/>
          </a:xfrm>
          <a:prstGeom prst="rect">
            <a:avLst/>
          </a:prstGeom>
          <a:solidFill>
            <a:srgbClr val="44536A"/>
          </a:solidFill>
          <a:ln cap="flat" cmpd="sng" w="12175">
            <a:solidFill>
              <a:srgbClr val="E7E6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26050">
            <a:spAutoFit/>
          </a:bodyPr>
          <a:lstStyle/>
          <a:p>
            <a:pPr indent="0" lvl="0" marL="136525" marR="127635" rtl="0" algn="ctr">
              <a:lnSpc>
                <a:spcPct val="9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rlito"/>
                <a:ea typeface="Carlito"/>
                <a:cs typeface="Carlito"/>
                <a:sym typeface="Carlito"/>
              </a:rPr>
              <a:t>Each of four models were evaluates on the testing data set</a:t>
            </a:r>
            <a:endParaRPr sz="1600"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193" name="Google Shape;193;p15"/>
          <p:cNvSpPr txBox="1"/>
          <p:nvPr/>
        </p:nvSpPr>
        <p:spPr>
          <a:xfrm>
            <a:off x="6690359" y="4972811"/>
            <a:ext cx="1910080" cy="1146175"/>
          </a:xfrm>
          <a:prstGeom prst="rect">
            <a:avLst/>
          </a:prstGeom>
          <a:solidFill>
            <a:srgbClr val="44536A"/>
          </a:solidFill>
          <a:ln cap="flat" cmpd="sng" w="12175">
            <a:solidFill>
              <a:srgbClr val="E7E6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25425">
            <a:spAutoFit/>
          </a:bodyPr>
          <a:lstStyle/>
          <a:p>
            <a:pPr indent="635" lvl="0" marL="139700" marR="130810" rtl="0" algn="ctr">
              <a:lnSpc>
                <a:spcPct val="9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rlito"/>
                <a:ea typeface="Carlito"/>
                <a:cs typeface="Carlito"/>
                <a:sym typeface="Carlito"/>
              </a:rPr>
              <a:t>Models were compared based on accuracy scores</a:t>
            </a:r>
            <a:endParaRPr sz="1600">
              <a:latin typeface="Carlito"/>
              <a:ea typeface="Carlito"/>
              <a:cs typeface="Carlito"/>
              <a:sym typeface="Carl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6"/>
          <p:cNvSpPr txBox="1"/>
          <p:nvPr/>
        </p:nvSpPr>
        <p:spPr>
          <a:xfrm>
            <a:off x="919988" y="1654200"/>
            <a:ext cx="5365115" cy="15665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1125">
            <a:spAutoFit/>
          </a:bodyPr>
          <a:lstStyle/>
          <a:p>
            <a:pPr indent="-227965" lvl="0" marL="2406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Exploratory data analysis results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227965" lvl="0" marL="240665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Interactive analytics demo in screenshots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227965" lvl="0" marL="240665" rtl="0" algn="l">
              <a:lnSpc>
                <a:spcPct val="100000"/>
              </a:lnSpc>
              <a:spcBef>
                <a:spcPts val="141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Predictive analysis results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6"/>
          <p:cNvSpPr txBox="1"/>
          <p:nvPr/>
        </p:nvSpPr>
        <p:spPr>
          <a:xfrm>
            <a:off x="11128375" y="6107681"/>
            <a:ext cx="251460" cy="252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6"/>
          <p:cNvSpPr txBox="1"/>
          <p:nvPr>
            <p:ph type="title"/>
          </p:nvPr>
        </p:nvSpPr>
        <p:spPr>
          <a:xfrm>
            <a:off x="848969" y="444246"/>
            <a:ext cx="10245725" cy="5953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87239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7"/>
          <p:cNvSpPr/>
          <p:nvPr/>
        </p:nvSpPr>
        <p:spPr>
          <a:xfrm>
            <a:off x="798576" y="2529839"/>
            <a:ext cx="1057910" cy="368935"/>
          </a:xfrm>
          <a:custGeom>
            <a:rect b="b" l="l" r="r" t="t"/>
            <a:pathLst>
              <a:path extrusionOk="0" h="368935" w="1057910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947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7"/>
          <p:cNvSpPr txBox="1"/>
          <p:nvPr/>
        </p:nvSpPr>
        <p:spPr>
          <a:xfrm>
            <a:off x="876706" y="2548254"/>
            <a:ext cx="87947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rlito"/>
                <a:ea typeface="Carlito"/>
                <a:cs typeface="Carlito"/>
                <a:sym typeface="Carlito"/>
              </a:rPr>
              <a:t>Section 2</a:t>
            </a:r>
            <a:endParaRPr sz="1800">
              <a:latin typeface="Carlito"/>
              <a:ea typeface="Carlito"/>
              <a:cs typeface="Carlito"/>
              <a:sym typeface="Carl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 txBox="1"/>
          <p:nvPr/>
        </p:nvSpPr>
        <p:spPr>
          <a:xfrm>
            <a:off x="798982" y="1415287"/>
            <a:ext cx="3690620" cy="2215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27965" lvl="0" marL="2406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Success rate varies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noticeably with launch site.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5080" rtl="0" algn="l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Successful Falcon 9 first stage landings appear to become more prevalent as the flight number increases.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8"/>
          <p:cNvSpPr txBox="1"/>
          <p:nvPr>
            <p:ph type="title"/>
          </p:nvPr>
        </p:nvSpPr>
        <p:spPr>
          <a:xfrm>
            <a:off x="848969" y="444246"/>
            <a:ext cx="10245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C7CDB"/>
                </a:solidFill>
              </a:rPr>
              <a:t>Flight Number vs. Launch Site</a:t>
            </a:r>
            <a:endParaRPr>
              <a:solidFill>
                <a:srgbClr val="1C7CDB"/>
              </a:solidFill>
            </a:endParaRPr>
          </a:p>
        </p:txBody>
      </p:sp>
      <p:sp>
        <p:nvSpPr>
          <p:cNvPr id="214" name="Google Shape;214;p18"/>
          <p:cNvSpPr txBox="1"/>
          <p:nvPr/>
        </p:nvSpPr>
        <p:spPr>
          <a:xfrm>
            <a:off x="4680203" y="5039867"/>
            <a:ext cx="6850380" cy="574675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471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1275">
            <a:spAutoFit/>
          </a:bodyPr>
          <a:lstStyle/>
          <a:p>
            <a:pPr indent="-228600" lvl="0" marL="320040" marR="25780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Falcon 9 first stage </a:t>
            </a:r>
            <a:r>
              <a:rPr lang="en-US" sz="1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failed landings </a:t>
            </a:r>
            <a:r>
              <a:rPr lang="en-US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are indicated by the ‘0’ Class (</a:t>
            </a:r>
            <a:r>
              <a:rPr lang="en-US" sz="1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● red markers</a:t>
            </a:r>
            <a:r>
              <a:rPr lang="en-US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) and </a:t>
            </a:r>
            <a:r>
              <a:rPr lang="en-US" sz="1400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successful landings </a:t>
            </a:r>
            <a:r>
              <a:rPr lang="en-US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by the ‘1’ Class (</a:t>
            </a:r>
            <a:r>
              <a:rPr lang="en-US" sz="1400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● green markers</a:t>
            </a:r>
            <a:r>
              <a:rPr lang="en-US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5" name="Google Shape;215;p18"/>
          <p:cNvGrpSpPr/>
          <p:nvPr/>
        </p:nvGrpSpPr>
        <p:grpSpPr>
          <a:xfrm>
            <a:off x="4675631" y="1385316"/>
            <a:ext cx="6849109" cy="3429000"/>
            <a:chOff x="4675631" y="1385316"/>
            <a:chExt cx="6849109" cy="3429000"/>
          </a:xfrm>
        </p:grpSpPr>
        <p:pic>
          <p:nvPicPr>
            <p:cNvPr id="216" name="Google Shape;216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80203" y="1389888"/>
              <a:ext cx="6839711" cy="34198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" name="Google Shape;217;p18"/>
            <p:cNvSpPr/>
            <p:nvPr/>
          </p:nvSpPr>
          <p:spPr>
            <a:xfrm>
              <a:off x="4675631" y="1385316"/>
              <a:ext cx="6849109" cy="3429000"/>
            </a:xfrm>
            <a:custGeom>
              <a:rect b="b" l="l" r="r" t="t"/>
              <a:pathLst>
                <a:path extrusionOk="0" h="3429000" w="6849109">
                  <a:moveTo>
                    <a:pt x="0" y="3429000"/>
                  </a:moveTo>
                  <a:lnTo>
                    <a:pt x="6848856" y="3429000"/>
                  </a:lnTo>
                  <a:lnTo>
                    <a:pt x="6848856" y="0"/>
                  </a:lnTo>
                  <a:lnTo>
                    <a:pt x="0" y="0"/>
                  </a:lnTo>
                  <a:lnTo>
                    <a:pt x="0" y="3429000"/>
                  </a:lnTo>
                  <a:close/>
                </a:path>
              </a:pathLst>
            </a:custGeom>
            <a:noFill/>
            <a:ln cap="flat" cmpd="sng" w="9525">
              <a:solidFill>
                <a:srgbClr val="4471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" name="Google Shape;218;p18"/>
          <p:cNvSpPr txBox="1"/>
          <p:nvPr>
            <p:ph idx="12" type="sldNum"/>
          </p:nvPr>
        </p:nvSpPr>
        <p:spPr>
          <a:xfrm>
            <a:off x="11102975" y="6107681"/>
            <a:ext cx="314959" cy="252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65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9"/>
          <p:cNvSpPr txBox="1"/>
          <p:nvPr/>
        </p:nvSpPr>
        <p:spPr>
          <a:xfrm>
            <a:off x="798982" y="1415287"/>
            <a:ext cx="3749040" cy="3221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28600" lvl="0" marL="241300" marR="31305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For the CCAFS SLC 40 launch site, the payload mass and the landing outcome appear to not be strongly correlated.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5080" rtl="0" algn="l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failed landings at the KSC LC 39A launch site are all grouped around a narrow band of payload masses.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9"/>
          <p:cNvSpPr txBox="1"/>
          <p:nvPr>
            <p:ph type="title"/>
          </p:nvPr>
        </p:nvSpPr>
        <p:spPr>
          <a:xfrm>
            <a:off x="848969" y="444246"/>
            <a:ext cx="10245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C7CDB"/>
                </a:solidFill>
              </a:rPr>
              <a:t>Payload vs. Launch Site</a:t>
            </a:r>
            <a:endParaRPr>
              <a:solidFill>
                <a:srgbClr val="1C7CDB"/>
              </a:solidFill>
            </a:endParaRPr>
          </a:p>
        </p:txBody>
      </p:sp>
      <p:sp>
        <p:nvSpPr>
          <p:cNvPr id="225" name="Google Shape;225;p19"/>
          <p:cNvSpPr txBox="1"/>
          <p:nvPr/>
        </p:nvSpPr>
        <p:spPr>
          <a:xfrm>
            <a:off x="4680203" y="5039867"/>
            <a:ext cx="6850380" cy="574675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471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1275">
            <a:spAutoFit/>
          </a:bodyPr>
          <a:lstStyle/>
          <a:p>
            <a:pPr indent="-228600" lvl="0" marL="320040" marR="25780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Falcon 9 first stage </a:t>
            </a:r>
            <a:r>
              <a:rPr lang="en-US" sz="1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failed landings </a:t>
            </a:r>
            <a:r>
              <a:rPr lang="en-US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are indicated by the ‘0’ Class (</a:t>
            </a:r>
            <a:r>
              <a:rPr lang="en-US" sz="1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● red markers</a:t>
            </a:r>
            <a:r>
              <a:rPr lang="en-US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) and </a:t>
            </a:r>
            <a:r>
              <a:rPr lang="en-US" sz="1400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successful landings </a:t>
            </a:r>
            <a:r>
              <a:rPr lang="en-US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by the ‘1’ Class (</a:t>
            </a:r>
            <a:r>
              <a:rPr lang="en-US" sz="1400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● green markers</a:t>
            </a:r>
            <a:r>
              <a:rPr lang="en-US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6" name="Google Shape;226;p19"/>
          <p:cNvGrpSpPr/>
          <p:nvPr/>
        </p:nvGrpSpPr>
        <p:grpSpPr>
          <a:xfrm>
            <a:off x="4675631" y="1385316"/>
            <a:ext cx="6849109" cy="3429000"/>
            <a:chOff x="4675631" y="1385316"/>
            <a:chExt cx="6849109" cy="3429000"/>
          </a:xfrm>
        </p:grpSpPr>
        <p:pic>
          <p:nvPicPr>
            <p:cNvPr id="227" name="Google Shape;227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80203" y="1389888"/>
              <a:ext cx="6839711" cy="34198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8" name="Google Shape;228;p19"/>
            <p:cNvSpPr/>
            <p:nvPr/>
          </p:nvSpPr>
          <p:spPr>
            <a:xfrm>
              <a:off x="4675631" y="1385316"/>
              <a:ext cx="6849109" cy="3429000"/>
            </a:xfrm>
            <a:custGeom>
              <a:rect b="b" l="l" r="r" t="t"/>
              <a:pathLst>
                <a:path extrusionOk="0" h="3429000" w="6849109">
                  <a:moveTo>
                    <a:pt x="0" y="3429000"/>
                  </a:moveTo>
                  <a:lnTo>
                    <a:pt x="6848856" y="3429000"/>
                  </a:lnTo>
                  <a:lnTo>
                    <a:pt x="6848856" y="0"/>
                  </a:lnTo>
                  <a:lnTo>
                    <a:pt x="0" y="0"/>
                  </a:lnTo>
                  <a:lnTo>
                    <a:pt x="0" y="3429000"/>
                  </a:lnTo>
                  <a:close/>
                </a:path>
              </a:pathLst>
            </a:custGeom>
            <a:noFill/>
            <a:ln cap="flat" cmpd="sng" w="9525">
              <a:solidFill>
                <a:srgbClr val="4471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" name="Google Shape;229;p19"/>
          <p:cNvSpPr txBox="1"/>
          <p:nvPr>
            <p:ph idx="12" type="sldNum"/>
          </p:nvPr>
        </p:nvSpPr>
        <p:spPr>
          <a:xfrm>
            <a:off x="11102975" y="6107681"/>
            <a:ext cx="314959" cy="252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65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"/>
          <p:cNvSpPr txBox="1"/>
          <p:nvPr/>
        </p:nvSpPr>
        <p:spPr>
          <a:xfrm>
            <a:off x="1037640" y="1960270"/>
            <a:ext cx="2737485" cy="31057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1125">
            <a:spAutoFit/>
          </a:bodyPr>
          <a:lstStyle/>
          <a:p>
            <a:pPr indent="-227965" lvl="0" marL="2406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227965" lvl="0" marL="240665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227965" lvl="0" marL="240665" rtl="0" algn="l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227965" lvl="0" marL="240665" rtl="0" algn="l">
              <a:lnSpc>
                <a:spcPct val="100000"/>
              </a:lnSpc>
              <a:spcBef>
                <a:spcPts val="1395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227965" lvl="0" marL="240665" rtl="0" algn="l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227965" lvl="0" marL="240665" rtl="0" algn="l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Appendix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"/>
          <p:cNvSpPr txBox="1"/>
          <p:nvPr>
            <p:ph idx="12" type="sldNum"/>
          </p:nvPr>
        </p:nvSpPr>
        <p:spPr>
          <a:xfrm>
            <a:off x="11102975" y="6107681"/>
            <a:ext cx="314959" cy="252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50495" rtl="0" algn="l">
              <a:lnSpc>
                <a:spcPct val="1165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" name="Google Shape;53;p2"/>
          <p:cNvSpPr txBox="1"/>
          <p:nvPr>
            <p:ph type="title"/>
          </p:nvPr>
        </p:nvSpPr>
        <p:spPr>
          <a:xfrm>
            <a:off x="848969" y="444246"/>
            <a:ext cx="10245725" cy="5953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Outline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0"/>
          <p:cNvSpPr txBox="1"/>
          <p:nvPr/>
        </p:nvSpPr>
        <p:spPr>
          <a:xfrm>
            <a:off x="798982" y="1415287"/>
            <a:ext cx="3776345" cy="2215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27965" lvl="0" marL="2406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ES-L1, SSO, HEO and GEO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orbits have no failed first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stage landings.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934719" rtl="0" algn="l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SO orbits have no successful first stage landings.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0"/>
          <p:cNvSpPr txBox="1"/>
          <p:nvPr>
            <p:ph type="title"/>
          </p:nvPr>
        </p:nvSpPr>
        <p:spPr>
          <a:xfrm>
            <a:off x="798969" y="401571"/>
            <a:ext cx="10245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C7CDB"/>
                </a:solidFill>
              </a:rPr>
              <a:t>Success Rate vs. Orbit Type</a:t>
            </a:r>
            <a:endParaRPr>
              <a:solidFill>
                <a:srgbClr val="1C7CDB"/>
              </a:solidFill>
            </a:endParaRPr>
          </a:p>
        </p:txBody>
      </p:sp>
      <p:grpSp>
        <p:nvGrpSpPr>
          <p:cNvPr id="236" name="Google Shape;236;p20"/>
          <p:cNvGrpSpPr/>
          <p:nvPr/>
        </p:nvGrpSpPr>
        <p:grpSpPr>
          <a:xfrm>
            <a:off x="4675631" y="1385316"/>
            <a:ext cx="6849109" cy="3429000"/>
            <a:chOff x="4675631" y="1385316"/>
            <a:chExt cx="6849109" cy="3429000"/>
          </a:xfrm>
        </p:grpSpPr>
        <p:pic>
          <p:nvPicPr>
            <p:cNvPr id="237" name="Google Shape;237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80203" y="1389888"/>
              <a:ext cx="6839711" cy="34198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8" name="Google Shape;238;p20"/>
            <p:cNvSpPr/>
            <p:nvPr/>
          </p:nvSpPr>
          <p:spPr>
            <a:xfrm>
              <a:off x="4675631" y="1385316"/>
              <a:ext cx="6849109" cy="3429000"/>
            </a:xfrm>
            <a:custGeom>
              <a:rect b="b" l="l" r="r" t="t"/>
              <a:pathLst>
                <a:path extrusionOk="0" h="3429000" w="6849109">
                  <a:moveTo>
                    <a:pt x="0" y="3429000"/>
                  </a:moveTo>
                  <a:lnTo>
                    <a:pt x="6848856" y="3429000"/>
                  </a:lnTo>
                  <a:lnTo>
                    <a:pt x="6848856" y="0"/>
                  </a:lnTo>
                  <a:lnTo>
                    <a:pt x="0" y="0"/>
                  </a:lnTo>
                  <a:lnTo>
                    <a:pt x="0" y="3429000"/>
                  </a:lnTo>
                  <a:close/>
                </a:path>
              </a:pathLst>
            </a:custGeom>
            <a:noFill/>
            <a:ln cap="flat" cmpd="sng" w="9525">
              <a:solidFill>
                <a:srgbClr val="4471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" name="Google Shape;239;p20"/>
          <p:cNvSpPr txBox="1"/>
          <p:nvPr>
            <p:ph idx="12" type="sldNum"/>
          </p:nvPr>
        </p:nvSpPr>
        <p:spPr>
          <a:xfrm>
            <a:off x="11102975" y="6107681"/>
            <a:ext cx="314959" cy="252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65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1"/>
          <p:cNvSpPr txBox="1"/>
          <p:nvPr/>
        </p:nvSpPr>
        <p:spPr>
          <a:xfrm>
            <a:off x="798982" y="1415287"/>
            <a:ext cx="3549650" cy="2037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28600" lvl="0" marL="2413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There is a correlation between flight number and success rate with larger flight numbers being associated with higher success rates.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1"/>
          <p:cNvSpPr txBox="1"/>
          <p:nvPr>
            <p:ph type="title"/>
          </p:nvPr>
        </p:nvSpPr>
        <p:spPr>
          <a:xfrm>
            <a:off x="848969" y="444246"/>
            <a:ext cx="10245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C7CDB"/>
                </a:solidFill>
              </a:rPr>
              <a:t>Flight Number vs. Orbit Type</a:t>
            </a:r>
            <a:endParaRPr>
              <a:solidFill>
                <a:srgbClr val="1C7CDB"/>
              </a:solidFill>
            </a:endParaRPr>
          </a:p>
        </p:txBody>
      </p:sp>
      <p:grpSp>
        <p:nvGrpSpPr>
          <p:cNvPr id="246" name="Google Shape;246;p21"/>
          <p:cNvGrpSpPr/>
          <p:nvPr/>
        </p:nvGrpSpPr>
        <p:grpSpPr>
          <a:xfrm>
            <a:off x="4675631" y="1385316"/>
            <a:ext cx="6849109" cy="3429000"/>
            <a:chOff x="4675631" y="1385316"/>
            <a:chExt cx="6849109" cy="3429000"/>
          </a:xfrm>
        </p:grpSpPr>
        <p:pic>
          <p:nvPicPr>
            <p:cNvPr id="247" name="Google Shape;247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80203" y="1389888"/>
              <a:ext cx="6839711" cy="34198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" name="Google Shape;248;p21"/>
            <p:cNvSpPr/>
            <p:nvPr/>
          </p:nvSpPr>
          <p:spPr>
            <a:xfrm>
              <a:off x="4675631" y="1385316"/>
              <a:ext cx="6849109" cy="3429000"/>
            </a:xfrm>
            <a:custGeom>
              <a:rect b="b" l="l" r="r" t="t"/>
              <a:pathLst>
                <a:path extrusionOk="0" h="3429000" w="6849109">
                  <a:moveTo>
                    <a:pt x="0" y="3429000"/>
                  </a:moveTo>
                  <a:lnTo>
                    <a:pt x="6848856" y="3429000"/>
                  </a:lnTo>
                  <a:lnTo>
                    <a:pt x="6848856" y="0"/>
                  </a:lnTo>
                  <a:lnTo>
                    <a:pt x="0" y="0"/>
                  </a:lnTo>
                  <a:lnTo>
                    <a:pt x="0" y="3429000"/>
                  </a:lnTo>
                  <a:close/>
                </a:path>
              </a:pathLst>
            </a:custGeom>
            <a:noFill/>
            <a:ln cap="flat" cmpd="sng" w="9525">
              <a:solidFill>
                <a:srgbClr val="4471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9" name="Google Shape;249;p21"/>
          <p:cNvSpPr txBox="1"/>
          <p:nvPr>
            <p:ph idx="12" type="sldNum"/>
          </p:nvPr>
        </p:nvSpPr>
        <p:spPr>
          <a:xfrm>
            <a:off x="11102975" y="6107681"/>
            <a:ext cx="314959" cy="252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65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2"/>
          <p:cNvSpPr txBox="1"/>
          <p:nvPr/>
        </p:nvSpPr>
        <p:spPr>
          <a:xfrm>
            <a:off x="798982" y="1415287"/>
            <a:ext cx="3672204" cy="2215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28600" lvl="0" marL="241300" marR="2990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Some orbit types have better success rates than others.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5080" rtl="0" algn="l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Success rate appears to have no obvious correlation with payload mass.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2"/>
          <p:cNvSpPr txBox="1"/>
          <p:nvPr>
            <p:ph type="title"/>
          </p:nvPr>
        </p:nvSpPr>
        <p:spPr>
          <a:xfrm>
            <a:off x="848969" y="444246"/>
            <a:ext cx="10245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C7CDB"/>
                </a:solidFill>
              </a:rPr>
              <a:t>Payload vs. Orbit Type</a:t>
            </a:r>
            <a:endParaRPr>
              <a:solidFill>
                <a:srgbClr val="1C7CDB"/>
              </a:solidFill>
            </a:endParaRPr>
          </a:p>
        </p:txBody>
      </p:sp>
      <p:grpSp>
        <p:nvGrpSpPr>
          <p:cNvPr id="256" name="Google Shape;256;p22"/>
          <p:cNvGrpSpPr/>
          <p:nvPr/>
        </p:nvGrpSpPr>
        <p:grpSpPr>
          <a:xfrm>
            <a:off x="4675631" y="1385316"/>
            <a:ext cx="6849109" cy="3385185"/>
            <a:chOff x="4675631" y="1385316"/>
            <a:chExt cx="6849109" cy="3385185"/>
          </a:xfrm>
        </p:grpSpPr>
        <p:pic>
          <p:nvPicPr>
            <p:cNvPr id="257" name="Google Shape;257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80203" y="1389888"/>
              <a:ext cx="6839711" cy="33756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8" name="Google Shape;258;p22"/>
            <p:cNvSpPr/>
            <p:nvPr/>
          </p:nvSpPr>
          <p:spPr>
            <a:xfrm>
              <a:off x="4675631" y="1385316"/>
              <a:ext cx="6849109" cy="3385185"/>
            </a:xfrm>
            <a:custGeom>
              <a:rect b="b" l="l" r="r" t="t"/>
              <a:pathLst>
                <a:path extrusionOk="0" h="3385185" w="6849109">
                  <a:moveTo>
                    <a:pt x="0" y="3384804"/>
                  </a:moveTo>
                  <a:lnTo>
                    <a:pt x="6848856" y="3384804"/>
                  </a:lnTo>
                  <a:lnTo>
                    <a:pt x="6848856" y="0"/>
                  </a:lnTo>
                  <a:lnTo>
                    <a:pt x="0" y="0"/>
                  </a:lnTo>
                  <a:lnTo>
                    <a:pt x="0" y="3384804"/>
                  </a:lnTo>
                  <a:close/>
                </a:path>
              </a:pathLst>
            </a:custGeom>
            <a:noFill/>
            <a:ln cap="flat" cmpd="sng" w="9525">
              <a:solidFill>
                <a:srgbClr val="4471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" name="Google Shape;259;p22"/>
          <p:cNvSpPr txBox="1"/>
          <p:nvPr>
            <p:ph idx="12" type="sldNum"/>
          </p:nvPr>
        </p:nvSpPr>
        <p:spPr>
          <a:xfrm>
            <a:off x="11102975" y="6107681"/>
            <a:ext cx="314959" cy="252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65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"/>
          <p:cNvSpPr txBox="1"/>
          <p:nvPr/>
        </p:nvSpPr>
        <p:spPr>
          <a:xfrm>
            <a:off x="798982" y="1415287"/>
            <a:ext cx="3609340" cy="103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28600" lvl="0" marL="2413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success rate has increased significantly over the years.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3"/>
          <p:cNvSpPr txBox="1"/>
          <p:nvPr>
            <p:ph type="title"/>
          </p:nvPr>
        </p:nvSpPr>
        <p:spPr>
          <a:xfrm>
            <a:off x="848969" y="444246"/>
            <a:ext cx="10245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C7CDB"/>
                </a:solidFill>
              </a:rPr>
              <a:t>Launch Success Yearly Trend</a:t>
            </a:r>
            <a:endParaRPr>
              <a:solidFill>
                <a:srgbClr val="1C7CDB"/>
              </a:solidFill>
            </a:endParaRPr>
          </a:p>
        </p:txBody>
      </p:sp>
      <p:grpSp>
        <p:nvGrpSpPr>
          <p:cNvPr id="266" name="Google Shape;266;p23"/>
          <p:cNvGrpSpPr/>
          <p:nvPr/>
        </p:nvGrpSpPr>
        <p:grpSpPr>
          <a:xfrm>
            <a:off x="4675631" y="1385316"/>
            <a:ext cx="6849109" cy="4569460"/>
            <a:chOff x="4675631" y="1385316"/>
            <a:chExt cx="6849109" cy="4569460"/>
          </a:xfrm>
        </p:grpSpPr>
        <p:pic>
          <p:nvPicPr>
            <p:cNvPr id="267" name="Google Shape;267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80203" y="1389888"/>
              <a:ext cx="6839711" cy="45598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8" name="Google Shape;268;p23"/>
            <p:cNvSpPr/>
            <p:nvPr/>
          </p:nvSpPr>
          <p:spPr>
            <a:xfrm>
              <a:off x="4675631" y="1385316"/>
              <a:ext cx="6849109" cy="4569460"/>
            </a:xfrm>
            <a:custGeom>
              <a:rect b="b" l="l" r="r" t="t"/>
              <a:pathLst>
                <a:path extrusionOk="0" h="4569460" w="6849109">
                  <a:moveTo>
                    <a:pt x="0" y="4568952"/>
                  </a:moveTo>
                  <a:lnTo>
                    <a:pt x="6848856" y="4568952"/>
                  </a:lnTo>
                  <a:lnTo>
                    <a:pt x="6848856" y="0"/>
                  </a:lnTo>
                  <a:lnTo>
                    <a:pt x="0" y="0"/>
                  </a:lnTo>
                  <a:lnTo>
                    <a:pt x="0" y="4568952"/>
                  </a:lnTo>
                  <a:close/>
                </a:path>
              </a:pathLst>
            </a:custGeom>
            <a:noFill/>
            <a:ln cap="flat" cmpd="sng" w="9525">
              <a:solidFill>
                <a:srgbClr val="4471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3"/>
          <p:cNvSpPr txBox="1"/>
          <p:nvPr>
            <p:ph idx="12" type="sldNum"/>
          </p:nvPr>
        </p:nvSpPr>
        <p:spPr>
          <a:xfrm>
            <a:off x="11102975" y="6107681"/>
            <a:ext cx="314959" cy="252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65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 txBox="1"/>
          <p:nvPr/>
        </p:nvSpPr>
        <p:spPr>
          <a:xfrm>
            <a:off x="798982" y="3982339"/>
            <a:ext cx="6329680" cy="360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27965" lvl="0" marL="2406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48CA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rgbClr val="0A48CA"/>
                </a:solidFill>
                <a:latin typeface="Arial"/>
                <a:ea typeface="Arial"/>
                <a:cs typeface="Arial"/>
                <a:sym typeface="Arial"/>
              </a:rPr>
              <a:t>Explanation: 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There are four unique launch sites.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4"/>
          <p:cNvSpPr txBox="1"/>
          <p:nvPr>
            <p:ph type="title"/>
          </p:nvPr>
        </p:nvSpPr>
        <p:spPr>
          <a:xfrm>
            <a:off x="848969" y="444246"/>
            <a:ext cx="10245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C7CDB"/>
                </a:solidFill>
              </a:rPr>
              <a:t>All Launch Site Names</a:t>
            </a:r>
            <a:endParaRPr>
              <a:solidFill>
                <a:srgbClr val="1C7CDB"/>
              </a:solidFill>
            </a:endParaRPr>
          </a:p>
        </p:txBody>
      </p:sp>
      <p:grpSp>
        <p:nvGrpSpPr>
          <p:cNvPr id="276" name="Google Shape;276;p24"/>
          <p:cNvGrpSpPr/>
          <p:nvPr/>
        </p:nvGrpSpPr>
        <p:grpSpPr>
          <a:xfrm>
            <a:off x="2083307" y="2456688"/>
            <a:ext cx="990600" cy="1457325"/>
            <a:chOff x="2083307" y="2456688"/>
            <a:chExt cx="990600" cy="1457325"/>
          </a:xfrm>
        </p:grpSpPr>
        <p:pic>
          <p:nvPicPr>
            <p:cNvPr id="277" name="Google Shape;277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87879" y="2461260"/>
              <a:ext cx="981456" cy="1447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" name="Google Shape;278;p24"/>
            <p:cNvSpPr/>
            <p:nvPr/>
          </p:nvSpPr>
          <p:spPr>
            <a:xfrm>
              <a:off x="2083307" y="2456688"/>
              <a:ext cx="990600" cy="1457325"/>
            </a:xfrm>
            <a:custGeom>
              <a:rect b="b" l="l" r="r" t="t"/>
              <a:pathLst>
                <a:path extrusionOk="0" h="1457325" w="990600">
                  <a:moveTo>
                    <a:pt x="0" y="1456944"/>
                  </a:moveTo>
                  <a:lnTo>
                    <a:pt x="990600" y="1456944"/>
                  </a:lnTo>
                  <a:lnTo>
                    <a:pt x="990600" y="0"/>
                  </a:lnTo>
                  <a:lnTo>
                    <a:pt x="0" y="0"/>
                  </a:lnTo>
                  <a:lnTo>
                    <a:pt x="0" y="1456944"/>
                  </a:lnTo>
                  <a:close/>
                </a:path>
              </a:pathLst>
            </a:custGeom>
            <a:noFill/>
            <a:ln cap="flat" cmpd="sng" w="9525">
              <a:solidFill>
                <a:srgbClr val="4471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24"/>
          <p:cNvSpPr txBox="1"/>
          <p:nvPr/>
        </p:nvSpPr>
        <p:spPr>
          <a:xfrm>
            <a:off x="798982" y="1229004"/>
            <a:ext cx="7560945" cy="1574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8100">
            <a:spAutoFit/>
          </a:bodyPr>
          <a:lstStyle/>
          <a:p>
            <a:pPr indent="-227965" lvl="0" marL="2406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48CA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rgbClr val="0A48CA"/>
                </a:solidFill>
                <a:latin typeface="Arial"/>
                <a:ea typeface="Arial"/>
                <a:cs typeface="Arial"/>
                <a:sym typeface="Arial"/>
              </a:rPr>
              <a:t>Question: 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What are the names of the unique launch sites?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227965" lvl="0" marL="240665" rtl="0" algn="l">
              <a:lnSpc>
                <a:spcPct val="100000"/>
              </a:lnSpc>
              <a:spcBef>
                <a:spcPts val="1465"/>
              </a:spcBef>
              <a:spcAft>
                <a:spcPts val="0"/>
              </a:spcAft>
              <a:buClr>
                <a:srgbClr val="0A48CA"/>
              </a:buClr>
              <a:buSzPts val="3300"/>
              <a:buFont typeface="Arial"/>
              <a:buChar char="•"/>
            </a:pPr>
            <a:r>
              <a:rPr b="1" baseline="30000" lang="en-US" sz="3300">
                <a:solidFill>
                  <a:srgbClr val="0A48CA"/>
                </a:solidFill>
                <a:latin typeface="Arial"/>
                <a:ea typeface="Arial"/>
                <a:cs typeface="Arial"/>
                <a:sym typeface="Arial"/>
              </a:rPr>
              <a:t>Query:	</a:t>
            </a:r>
            <a:r>
              <a:rPr lang="en-US" sz="1400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SELECT DISTINCT 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LAUNCH_SITE </a:t>
            </a:r>
            <a:r>
              <a:rPr lang="en-US" sz="1400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FROM 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SPACEXDATASET;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227965" lvl="0" marL="240665" rtl="0" algn="l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Clr>
                <a:srgbClr val="0A48CA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rgbClr val="0A48CA"/>
                </a:solidFill>
                <a:latin typeface="Arial"/>
                <a:ea typeface="Arial"/>
                <a:cs typeface="Arial"/>
                <a:sym typeface="Arial"/>
              </a:rPr>
              <a:t>Result: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"/>
          <p:cNvSpPr txBox="1"/>
          <p:nvPr>
            <p:ph idx="12" type="sldNum"/>
          </p:nvPr>
        </p:nvSpPr>
        <p:spPr>
          <a:xfrm>
            <a:off x="11102975" y="6107681"/>
            <a:ext cx="314959" cy="252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65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5"/>
          <p:cNvSpPr txBox="1"/>
          <p:nvPr/>
        </p:nvSpPr>
        <p:spPr>
          <a:xfrm>
            <a:off x="798982" y="1415287"/>
            <a:ext cx="7773034" cy="360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27965" lvl="0" marL="2406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48CA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rgbClr val="0A48CA"/>
                </a:solidFill>
                <a:latin typeface="Arial"/>
                <a:ea typeface="Arial"/>
                <a:cs typeface="Arial"/>
                <a:sym typeface="Arial"/>
              </a:rPr>
              <a:t>Task: 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Find 5 records with launch sites that begin with `CCA`.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5"/>
          <p:cNvSpPr txBox="1"/>
          <p:nvPr/>
        </p:nvSpPr>
        <p:spPr>
          <a:xfrm>
            <a:off x="798982" y="1750212"/>
            <a:ext cx="1200150" cy="1052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1125">
            <a:spAutoFit/>
          </a:bodyPr>
          <a:lstStyle/>
          <a:p>
            <a:pPr indent="-227965" lvl="0" marL="2406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48CA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rgbClr val="0A48CA"/>
                </a:solidFill>
                <a:latin typeface="Arial"/>
                <a:ea typeface="Arial"/>
                <a:cs typeface="Arial"/>
                <a:sym typeface="Arial"/>
              </a:rPr>
              <a:t>Query: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227965" lvl="0" marL="240665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A48CA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rgbClr val="0A48CA"/>
                </a:solidFill>
                <a:latin typeface="Arial"/>
                <a:ea typeface="Arial"/>
                <a:cs typeface="Arial"/>
                <a:sym typeface="Arial"/>
              </a:rPr>
              <a:t>Result: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5"/>
          <p:cNvSpPr txBox="1"/>
          <p:nvPr/>
        </p:nvSpPr>
        <p:spPr>
          <a:xfrm>
            <a:off x="798982" y="3982339"/>
            <a:ext cx="10179050" cy="69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28600" lvl="0" marL="2413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48CA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rgbClr val="0A48CA"/>
                </a:solidFill>
                <a:latin typeface="Arial"/>
                <a:ea typeface="Arial"/>
                <a:cs typeface="Arial"/>
                <a:sym typeface="Arial"/>
              </a:rPr>
              <a:t>Explanation: 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This is a fairly straightforward sampling mechanism used to gain a sense of the data contained in the database table.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25"/>
          <p:cNvSpPr txBox="1"/>
          <p:nvPr>
            <p:ph type="title"/>
          </p:nvPr>
        </p:nvSpPr>
        <p:spPr>
          <a:xfrm>
            <a:off x="848969" y="444246"/>
            <a:ext cx="10245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C7CDB"/>
                </a:solidFill>
              </a:rPr>
              <a:t>Launch Site Names That Begin with 'CCA'</a:t>
            </a:r>
            <a:endParaRPr>
              <a:solidFill>
                <a:srgbClr val="1C7CDB"/>
              </a:solidFill>
            </a:endParaRPr>
          </a:p>
        </p:txBody>
      </p:sp>
      <p:grpSp>
        <p:nvGrpSpPr>
          <p:cNvPr id="289" name="Google Shape;289;p25"/>
          <p:cNvGrpSpPr/>
          <p:nvPr/>
        </p:nvGrpSpPr>
        <p:grpSpPr>
          <a:xfrm>
            <a:off x="2083307" y="2481072"/>
            <a:ext cx="9356090" cy="1325880"/>
            <a:chOff x="2083307" y="2481072"/>
            <a:chExt cx="9356090" cy="1325880"/>
          </a:xfrm>
        </p:grpSpPr>
        <p:pic>
          <p:nvPicPr>
            <p:cNvPr id="290" name="Google Shape;290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87879" y="2485644"/>
              <a:ext cx="9346692" cy="13167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Google Shape;291;p25"/>
            <p:cNvSpPr/>
            <p:nvPr/>
          </p:nvSpPr>
          <p:spPr>
            <a:xfrm>
              <a:off x="2083307" y="2481072"/>
              <a:ext cx="9356090" cy="1325880"/>
            </a:xfrm>
            <a:custGeom>
              <a:rect b="b" l="l" r="r" t="t"/>
              <a:pathLst>
                <a:path extrusionOk="0" h="1325879" w="9356090">
                  <a:moveTo>
                    <a:pt x="0" y="1325879"/>
                  </a:moveTo>
                  <a:lnTo>
                    <a:pt x="9355836" y="1325879"/>
                  </a:lnTo>
                  <a:lnTo>
                    <a:pt x="9355836" y="0"/>
                  </a:lnTo>
                  <a:lnTo>
                    <a:pt x="0" y="0"/>
                  </a:lnTo>
                  <a:lnTo>
                    <a:pt x="0" y="1325879"/>
                  </a:lnTo>
                  <a:close/>
                </a:path>
              </a:pathLst>
            </a:custGeom>
            <a:noFill/>
            <a:ln cap="flat" cmpd="sng" w="9525">
              <a:solidFill>
                <a:srgbClr val="4471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25"/>
          <p:cNvSpPr txBox="1"/>
          <p:nvPr/>
        </p:nvSpPr>
        <p:spPr>
          <a:xfrm>
            <a:off x="2059051" y="2005076"/>
            <a:ext cx="6397625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SELECT </a:t>
            </a:r>
            <a:r>
              <a:rPr lang="en-US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* </a:t>
            </a:r>
            <a:r>
              <a:rPr lang="en-US" sz="1400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FROM </a:t>
            </a:r>
            <a:r>
              <a:rPr lang="en-US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SPACEXDATASET </a:t>
            </a:r>
            <a:r>
              <a:rPr lang="en-US" sz="1400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WHERE </a:t>
            </a:r>
            <a:r>
              <a:rPr lang="en-US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launch_site </a:t>
            </a:r>
            <a:r>
              <a:rPr lang="en-US" sz="1400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LIKE </a:t>
            </a:r>
            <a:r>
              <a:rPr lang="en-US" sz="1400">
                <a:solidFill>
                  <a:srgbClr val="DA4646"/>
                </a:solidFill>
                <a:latin typeface="Arial"/>
                <a:ea typeface="Arial"/>
                <a:cs typeface="Arial"/>
                <a:sym typeface="Arial"/>
              </a:rPr>
              <a:t>'CCA%' </a:t>
            </a:r>
            <a:r>
              <a:rPr lang="en-US" sz="1400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LIMIT </a:t>
            </a:r>
            <a:r>
              <a:rPr lang="en-US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5;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5"/>
          <p:cNvSpPr txBox="1"/>
          <p:nvPr>
            <p:ph idx="12" type="sldNum"/>
          </p:nvPr>
        </p:nvSpPr>
        <p:spPr>
          <a:xfrm>
            <a:off x="11102975" y="6107681"/>
            <a:ext cx="314959" cy="252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65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6"/>
          <p:cNvSpPr txBox="1"/>
          <p:nvPr/>
        </p:nvSpPr>
        <p:spPr>
          <a:xfrm>
            <a:off x="798982" y="1415287"/>
            <a:ext cx="8790305" cy="360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27965" lvl="0" marL="2406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48CA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rgbClr val="0A48CA"/>
                </a:solidFill>
                <a:latin typeface="Arial"/>
                <a:ea typeface="Arial"/>
                <a:cs typeface="Arial"/>
                <a:sym typeface="Arial"/>
              </a:rPr>
              <a:t>Question: 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What is the total payload carried by boosters from NASA?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6"/>
          <p:cNvSpPr txBox="1"/>
          <p:nvPr/>
        </p:nvSpPr>
        <p:spPr>
          <a:xfrm>
            <a:off x="798982" y="1750212"/>
            <a:ext cx="1200150" cy="1052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1125">
            <a:spAutoFit/>
          </a:bodyPr>
          <a:lstStyle/>
          <a:p>
            <a:pPr indent="-227965" lvl="0" marL="2406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48CA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rgbClr val="0A48CA"/>
                </a:solidFill>
                <a:latin typeface="Arial"/>
                <a:ea typeface="Arial"/>
                <a:cs typeface="Arial"/>
                <a:sym typeface="Arial"/>
              </a:rPr>
              <a:t>Query: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227965" lvl="0" marL="240665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A48CA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rgbClr val="0A48CA"/>
                </a:solidFill>
                <a:latin typeface="Arial"/>
                <a:ea typeface="Arial"/>
                <a:cs typeface="Arial"/>
                <a:sym typeface="Arial"/>
              </a:rPr>
              <a:t>Result: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6"/>
          <p:cNvSpPr txBox="1"/>
          <p:nvPr/>
        </p:nvSpPr>
        <p:spPr>
          <a:xfrm>
            <a:off x="798982" y="3468751"/>
            <a:ext cx="9734550" cy="360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27965" lvl="0" marL="2406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48CA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rgbClr val="0A48CA"/>
                </a:solidFill>
                <a:latin typeface="Arial"/>
                <a:ea typeface="Arial"/>
                <a:cs typeface="Arial"/>
                <a:sym typeface="Arial"/>
              </a:rPr>
              <a:t>Explanation: 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total payload carried by boosters from NASA is 48,213 kg.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6"/>
          <p:cNvSpPr txBox="1"/>
          <p:nvPr>
            <p:ph type="title"/>
          </p:nvPr>
        </p:nvSpPr>
        <p:spPr>
          <a:xfrm>
            <a:off x="848969" y="444246"/>
            <a:ext cx="10245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C7CDB"/>
                </a:solidFill>
              </a:rPr>
              <a:t>Total Payload Mass</a:t>
            </a:r>
            <a:endParaRPr>
              <a:solidFill>
                <a:srgbClr val="1C7CDB"/>
              </a:solidFill>
            </a:endParaRPr>
          </a:p>
        </p:txBody>
      </p:sp>
      <p:sp>
        <p:nvSpPr>
          <p:cNvPr id="302" name="Google Shape;302;p26"/>
          <p:cNvSpPr txBox="1"/>
          <p:nvPr/>
        </p:nvSpPr>
        <p:spPr>
          <a:xfrm>
            <a:off x="2059051" y="1981962"/>
            <a:ext cx="9237980" cy="452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SELECT </a:t>
            </a:r>
            <a:r>
              <a:rPr lang="en-US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sum(payload_mass</a:t>
            </a:r>
            <a:r>
              <a:rPr lang="en-US" sz="1400" u="sng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400" u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kg_) </a:t>
            </a:r>
            <a:r>
              <a:rPr lang="en-US" sz="1400" u="none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AS </a:t>
            </a:r>
            <a:r>
              <a:rPr lang="en-US" sz="1400" u="none">
                <a:solidFill>
                  <a:srgbClr val="DA4646"/>
                </a:solidFill>
                <a:latin typeface="Arial"/>
                <a:ea typeface="Arial"/>
                <a:cs typeface="Arial"/>
                <a:sym typeface="Arial"/>
              </a:rPr>
              <a:t>"Total Payload Mass (kg)" </a:t>
            </a:r>
            <a:r>
              <a:rPr lang="en-US" sz="1400" u="none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FROM </a:t>
            </a:r>
            <a:r>
              <a:rPr lang="en-US" sz="1400" u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SPACEXDATASET </a:t>
            </a:r>
            <a:r>
              <a:rPr lang="en-US" sz="1400" u="none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WHERE </a:t>
            </a:r>
            <a:r>
              <a:rPr lang="en-US" sz="1400" u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customer </a:t>
            </a:r>
            <a:r>
              <a:rPr lang="en-US" sz="1400" u="none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LIKE </a:t>
            </a:r>
            <a:r>
              <a:rPr lang="en-US" sz="1400" u="none">
                <a:solidFill>
                  <a:srgbClr val="DA4646"/>
                </a:solidFill>
                <a:latin typeface="Arial"/>
                <a:ea typeface="Arial"/>
                <a:cs typeface="Arial"/>
                <a:sym typeface="Arial"/>
              </a:rPr>
              <a:t>'%NASA (CRS)%'</a:t>
            </a:r>
            <a:r>
              <a:rPr lang="en-US" sz="1400" u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3" name="Google Shape;303;p26"/>
          <p:cNvGrpSpPr/>
          <p:nvPr/>
        </p:nvGrpSpPr>
        <p:grpSpPr>
          <a:xfrm>
            <a:off x="2083307" y="2567939"/>
            <a:ext cx="1553210" cy="581025"/>
            <a:chOff x="2083307" y="2567939"/>
            <a:chExt cx="1553210" cy="581025"/>
          </a:xfrm>
        </p:grpSpPr>
        <p:pic>
          <p:nvPicPr>
            <p:cNvPr id="304" name="Google Shape;304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87879" y="2572511"/>
              <a:ext cx="1543812" cy="571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Google Shape;305;p26"/>
            <p:cNvSpPr/>
            <p:nvPr/>
          </p:nvSpPr>
          <p:spPr>
            <a:xfrm>
              <a:off x="2083307" y="2567939"/>
              <a:ext cx="1553210" cy="581025"/>
            </a:xfrm>
            <a:custGeom>
              <a:rect b="b" l="l" r="r" t="t"/>
              <a:pathLst>
                <a:path extrusionOk="0" h="581025" w="1553210">
                  <a:moveTo>
                    <a:pt x="0" y="580643"/>
                  </a:moveTo>
                  <a:lnTo>
                    <a:pt x="1552956" y="580643"/>
                  </a:lnTo>
                  <a:lnTo>
                    <a:pt x="1552956" y="0"/>
                  </a:lnTo>
                  <a:lnTo>
                    <a:pt x="0" y="0"/>
                  </a:lnTo>
                  <a:lnTo>
                    <a:pt x="0" y="580643"/>
                  </a:lnTo>
                  <a:close/>
                </a:path>
              </a:pathLst>
            </a:custGeom>
            <a:noFill/>
            <a:ln cap="flat" cmpd="sng" w="9525">
              <a:solidFill>
                <a:srgbClr val="4471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6" name="Google Shape;306;p26"/>
          <p:cNvSpPr txBox="1"/>
          <p:nvPr>
            <p:ph idx="12" type="sldNum"/>
          </p:nvPr>
        </p:nvSpPr>
        <p:spPr>
          <a:xfrm>
            <a:off x="11102975" y="6107681"/>
            <a:ext cx="314959" cy="252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65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7"/>
          <p:cNvSpPr txBox="1"/>
          <p:nvPr/>
        </p:nvSpPr>
        <p:spPr>
          <a:xfrm>
            <a:off x="798982" y="1750212"/>
            <a:ext cx="1200150" cy="1052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1125">
            <a:spAutoFit/>
          </a:bodyPr>
          <a:lstStyle/>
          <a:p>
            <a:pPr indent="-227965" lvl="0" marL="2406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48CA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rgbClr val="0A48CA"/>
                </a:solidFill>
                <a:latin typeface="Arial"/>
                <a:ea typeface="Arial"/>
                <a:cs typeface="Arial"/>
                <a:sym typeface="Arial"/>
              </a:rPr>
              <a:t>Query: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227965" lvl="0" marL="240665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A48CA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rgbClr val="0A48CA"/>
                </a:solidFill>
                <a:latin typeface="Arial"/>
                <a:ea typeface="Arial"/>
                <a:cs typeface="Arial"/>
                <a:sym typeface="Arial"/>
              </a:rPr>
              <a:t>Result: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7"/>
          <p:cNvSpPr txBox="1"/>
          <p:nvPr/>
        </p:nvSpPr>
        <p:spPr>
          <a:xfrm>
            <a:off x="798982" y="3468751"/>
            <a:ext cx="10350500" cy="360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27965" lvl="0" marL="2406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48CA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rgbClr val="0A48CA"/>
                </a:solidFill>
                <a:latin typeface="Arial"/>
                <a:ea typeface="Arial"/>
                <a:cs typeface="Arial"/>
                <a:sym typeface="Arial"/>
              </a:rPr>
              <a:t>Explanation: </a:t>
            </a:r>
            <a:r>
              <a:rPr lang="en-US" sz="20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average payload mass carried by booster version F9 v1.1 is 2,928 kg.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7"/>
          <p:cNvSpPr txBox="1"/>
          <p:nvPr>
            <p:ph type="title"/>
          </p:nvPr>
        </p:nvSpPr>
        <p:spPr>
          <a:xfrm>
            <a:off x="848969" y="444246"/>
            <a:ext cx="10245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C7CDB"/>
                </a:solidFill>
              </a:rPr>
              <a:t>Average Payload Mass by F9 v1.1</a:t>
            </a:r>
            <a:endParaRPr>
              <a:solidFill>
                <a:srgbClr val="1C7CDB"/>
              </a:solidFill>
            </a:endParaRPr>
          </a:p>
        </p:txBody>
      </p:sp>
      <p:sp>
        <p:nvSpPr>
          <p:cNvPr id="314" name="Google Shape;314;p27"/>
          <p:cNvSpPr txBox="1"/>
          <p:nvPr/>
        </p:nvSpPr>
        <p:spPr>
          <a:xfrm>
            <a:off x="798982" y="1415287"/>
            <a:ext cx="10394315" cy="7505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27965" lvl="0" marL="2406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48CA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rgbClr val="0A48CA"/>
                </a:solidFill>
                <a:latin typeface="Arial"/>
                <a:ea typeface="Arial"/>
                <a:cs typeface="Arial"/>
                <a:sym typeface="Arial"/>
              </a:rPr>
              <a:t>Question: 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What is the average payload mass carried by booster version F9 v1.1?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1272540" rtl="0" algn="l">
              <a:lnSpc>
                <a:spcPct val="100000"/>
              </a:lnSpc>
              <a:spcBef>
                <a:spcPts val="1395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SELECT </a:t>
            </a:r>
            <a:r>
              <a:rPr lang="en-US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sum(payload_mass</a:t>
            </a:r>
            <a:r>
              <a:rPr lang="en-US" sz="1400" u="sng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400" u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kg_) / count(payload_mass</a:t>
            </a:r>
            <a:r>
              <a:rPr lang="en-US" sz="1400" u="sng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400" u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kg_) </a:t>
            </a:r>
            <a:r>
              <a:rPr lang="en-US" sz="1400" u="none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AS </a:t>
            </a:r>
            <a:r>
              <a:rPr lang="en-US" sz="1400" u="none">
                <a:solidFill>
                  <a:srgbClr val="DA4646"/>
                </a:solidFill>
                <a:latin typeface="Arial"/>
                <a:ea typeface="Arial"/>
                <a:cs typeface="Arial"/>
                <a:sym typeface="Arial"/>
              </a:rPr>
              <a:t>“Average Payload Mass (kg)" </a:t>
            </a:r>
            <a:r>
              <a:rPr lang="en-US" sz="1400" u="none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7"/>
          <p:cNvSpPr txBox="1"/>
          <p:nvPr/>
        </p:nvSpPr>
        <p:spPr>
          <a:xfrm>
            <a:off x="2059051" y="2139823"/>
            <a:ext cx="474218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SPACEXDATASET </a:t>
            </a:r>
            <a:r>
              <a:rPr lang="en-US" sz="1400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WHERE </a:t>
            </a:r>
            <a:r>
              <a:rPr lang="en-US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booster_version </a:t>
            </a:r>
            <a:r>
              <a:rPr lang="en-US" sz="1400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LIKE </a:t>
            </a:r>
            <a:r>
              <a:rPr lang="en-US" sz="1400">
                <a:solidFill>
                  <a:srgbClr val="DA4646"/>
                </a:solidFill>
                <a:latin typeface="Arial"/>
                <a:ea typeface="Arial"/>
                <a:cs typeface="Arial"/>
                <a:sym typeface="Arial"/>
              </a:rPr>
              <a:t>'F9 v1.1'</a:t>
            </a:r>
            <a:r>
              <a:rPr lang="en-US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6" name="Google Shape;316;p27"/>
          <p:cNvGrpSpPr/>
          <p:nvPr/>
        </p:nvGrpSpPr>
        <p:grpSpPr>
          <a:xfrm>
            <a:off x="2083307" y="2555748"/>
            <a:ext cx="1752600" cy="561340"/>
            <a:chOff x="2083307" y="2555748"/>
            <a:chExt cx="1752600" cy="561340"/>
          </a:xfrm>
        </p:grpSpPr>
        <p:pic>
          <p:nvPicPr>
            <p:cNvPr id="317" name="Google Shape;317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87879" y="2560320"/>
              <a:ext cx="1743456" cy="551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8" name="Google Shape;318;p27"/>
            <p:cNvSpPr/>
            <p:nvPr/>
          </p:nvSpPr>
          <p:spPr>
            <a:xfrm>
              <a:off x="2083307" y="2555748"/>
              <a:ext cx="1752600" cy="561340"/>
            </a:xfrm>
            <a:custGeom>
              <a:rect b="b" l="l" r="r" t="t"/>
              <a:pathLst>
                <a:path extrusionOk="0" h="561339" w="1752600">
                  <a:moveTo>
                    <a:pt x="0" y="560831"/>
                  </a:moveTo>
                  <a:lnTo>
                    <a:pt x="1752599" y="560831"/>
                  </a:lnTo>
                  <a:lnTo>
                    <a:pt x="1752599" y="0"/>
                  </a:lnTo>
                  <a:lnTo>
                    <a:pt x="0" y="0"/>
                  </a:lnTo>
                  <a:lnTo>
                    <a:pt x="0" y="560831"/>
                  </a:lnTo>
                  <a:close/>
                </a:path>
              </a:pathLst>
            </a:custGeom>
            <a:noFill/>
            <a:ln cap="flat" cmpd="sng" w="9525">
              <a:solidFill>
                <a:srgbClr val="4471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" name="Google Shape;319;p27"/>
          <p:cNvSpPr txBox="1"/>
          <p:nvPr>
            <p:ph idx="12" type="sldNum"/>
          </p:nvPr>
        </p:nvSpPr>
        <p:spPr>
          <a:xfrm>
            <a:off x="11102975" y="6107681"/>
            <a:ext cx="314959" cy="252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65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8"/>
          <p:cNvSpPr txBox="1"/>
          <p:nvPr/>
        </p:nvSpPr>
        <p:spPr>
          <a:xfrm>
            <a:off x="798982" y="1415287"/>
            <a:ext cx="10271125" cy="69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27965" lvl="0" marL="2406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48CA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rgbClr val="0A48CA"/>
                </a:solidFill>
                <a:latin typeface="Arial"/>
                <a:ea typeface="Arial"/>
                <a:cs typeface="Arial"/>
                <a:sym typeface="Arial"/>
              </a:rPr>
              <a:t>Question: 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On which date did the first successful landing outcome on ground pad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occur?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8"/>
          <p:cNvSpPr txBox="1"/>
          <p:nvPr/>
        </p:nvSpPr>
        <p:spPr>
          <a:xfrm>
            <a:off x="798982" y="2085492"/>
            <a:ext cx="1200150" cy="1052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1125">
            <a:spAutoFit/>
          </a:bodyPr>
          <a:lstStyle/>
          <a:p>
            <a:pPr indent="-227965" lvl="0" marL="2406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48CA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rgbClr val="0A48CA"/>
                </a:solidFill>
                <a:latin typeface="Arial"/>
                <a:ea typeface="Arial"/>
                <a:cs typeface="Arial"/>
                <a:sym typeface="Arial"/>
              </a:rPr>
              <a:t>Query: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227965" lvl="0" marL="240665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A48CA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rgbClr val="0A48CA"/>
                </a:solidFill>
                <a:latin typeface="Arial"/>
                <a:ea typeface="Arial"/>
                <a:cs typeface="Arial"/>
                <a:sym typeface="Arial"/>
              </a:rPr>
              <a:t>Result: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8"/>
          <p:cNvSpPr txBox="1"/>
          <p:nvPr/>
        </p:nvSpPr>
        <p:spPr>
          <a:xfrm>
            <a:off x="798982" y="3804030"/>
            <a:ext cx="9963150" cy="69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28600" lvl="0" marL="2413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48CA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rgbClr val="0A48CA"/>
                </a:solidFill>
                <a:latin typeface="Arial"/>
                <a:ea typeface="Arial"/>
                <a:cs typeface="Arial"/>
                <a:sym typeface="Arial"/>
              </a:rPr>
              <a:t>Explanation: 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first successful landing outcome on ground pad occurred on December 22, 2015.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8"/>
          <p:cNvSpPr txBox="1"/>
          <p:nvPr>
            <p:ph type="title"/>
          </p:nvPr>
        </p:nvSpPr>
        <p:spPr>
          <a:xfrm>
            <a:off x="848969" y="444246"/>
            <a:ext cx="10245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C7CDB"/>
                </a:solidFill>
              </a:rPr>
              <a:t>First Successful Ground Landing Date</a:t>
            </a:r>
            <a:endParaRPr>
              <a:solidFill>
                <a:srgbClr val="1C7CDB"/>
              </a:solidFill>
            </a:endParaRPr>
          </a:p>
        </p:txBody>
      </p:sp>
      <p:grpSp>
        <p:nvGrpSpPr>
          <p:cNvPr id="328" name="Google Shape;328;p28"/>
          <p:cNvGrpSpPr/>
          <p:nvPr/>
        </p:nvGrpSpPr>
        <p:grpSpPr>
          <a:xfrm>
            <a:off x="2083307" y="2849879"/>
            <a:ext cx="2467610" cy="561340"/>
            <a:chOff x="2083307" y="2849879"/>
            <a:chExt cx="2467610" cy="561340"/>
          </a:xfrm>
        </p:grpSpPr>
        <p:pic>
          <p:nvPicPr>
            <p:cNvPr id="329" name="Google Shape;329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87879" y="2854451"/>
              <a:ext cx="2458212" cy="551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0" name="Google Shape;330;p28"/>
            <p:cNvSpPr/>
            <p:nvPr/>
          </p:nvSpPr>
          <p:spPr>
            <a:xfrm>
              <a:off x="2083307" y="2849879"/>
              <a:ext cx="2467610" cy="561340"/>
            </a:xfrm>
            <a:custGeom>
              <a:rect b="b" l="l" r="r" t="t"/>
              <a:pathLst>
                <a:path extrusionOk="0" h="561339" w="2467610">
                  <a:moveTo>
                    <a:pt x="0" y="560832"/>
                  </a:moveTo>
                  <a:lnTo>
                    <a:pt x="2467356" y="560832"/>
                  </a:lnTo>
                  <a:lnTo>
                    <a:pt x="2467356" y="0"/>
                  </a:lnTo>
                  <a:lnTo>
                    <a:pt x="0" y="0"/>
                  </a:lnTo>
                  <a:lnTo>
                    <a:pt x="0" y="560832"/>
                  </a:lnTo>
                  <a:close/>
                </a:path>
              </a:pathLst>
            </a:custGeom>
            <a:noFill/>
            <a:ln cap="flat" cmpd="sng" w="9525">
              <a:solidFill>
                <a:srgbClr val="4471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28"/>
          <p:cNvSpPr txBox="1"/>
          <p:nvPr/>
        </p:nvSpPr>
        <p:spPr>
          <a:xfrm>
            <a:off x="2059051" y="2294889"/>
            <a:ext cx="9545955" cy="452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SELECT </a:t>
            </a:r>
            <a:r>
              <a:rPr lang="en-US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min(DATE) </a:t>
            </a:r>
            <a:r>
              <a:rPr lang="en-US" sz="1400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AS </a:t>
            </a:r>
            <a:r>
              <a:rPr lang="en-US" sz="1400">
                <a:solidFill>
                  <a:srgbClr val="DA4646"/>
                </a:solidFill>
                <a:latin typeface="Arial"/>
                <a:ea typeface="Arial"/>
                <a:cs typeface="Arial"/>
                <a:sym typeface="Arial"/>
              </a:rPr>
              <a:t>"First Successful Landing Outcome Date" </a:t>
            </a:r>
            <a:r>
              <a:rPr lang="en-US" sz="1400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FROM </a:t>
            </a:r>
            <a:r>
              <a:rPr lang="en-US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SPACEXDATASET </a:t>
            </a:r>
            <a:r>
              <a:rPr lang="en-US" sz="1400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WHERE </a:t>
            </a:r>
            <a:r>
              <a:rPr lang="en-US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landing</a:t>
            </a:r>
            <a:r>
              <a:rPr lang="en-US" sz="1400" u="sng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400" u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outcome </a:t>
            </a:r>
            <a:r>
              <a:rPr lang="en-US" sz="1400" u="none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LIKE </a:t>
            </a:r>
            <a:r>
              <a:rPr lang="en-US" sz="1400" u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‘</a:t>
            </a:r>
            <a:r>
              <a:rPr lang="en-US" sz="1400" u="none">
                <a:solidFill>
                  <a:srgbClr val="DA4646"/>
                </a:solidFill>
                <a:latin typeface="Arial"/>
                <a:ea typeface="Arial"/>
                <a:cs typeface="Arial"/>
                <a:sym typeface="Arial"/>
              </a:rPr>
              <a:t>Success (ground pad)'</a:t>
            </a:r>
            <a:r>
              <a:rPr lang="en-US" sz="1400" u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8"/>
          <p:cNvSpPr txBox="1"/>
          <p:nvPr>
            <p:ph idx="12" type="sldNum"/>
          </p:nvPr>
        </p:nvSpPr>
        <p:spPr>
          <a:xfrm>
            <a:off x="11102975" y="6107681"/>
            <a:ext cx="314959" cy="252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65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9"/>
          <p:cNvSpPr txBox="1"/>
          <p:nvPr/>
        </p:nvSpPr>
        <p:spPr>
          <a:xfrm>
            <a:off x="798982" y="1415287"/>
            <a:ext cx="10452735" cy="69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27965" lvl="0" marL="2406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48CA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rgbClr val="0A48CA"/>
                </a:solidFill>
                <a:latin typeface="Arial"/>
                <a:ea typeface="Arial"/>
                <a:cs typeface="Arial"/>
                <a:sym typeface="Arial"/>
              </a:rPr>
              <a:t>Question: 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What are the names of the boosters which have successfully landed on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drone ship and had a payload mass greater than 4000 but less than 6000?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9"/>
          <p:cNvSpPr txBox="1"/>
          <p:nvPr/>
        </p:nvSpPr>
        <p:spPr>
          <a:xfrm>
            <a:off x="798982" y="2085492"/>
            <a:ext cx="1200150" cy="1052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1125">
            <a:spAutoFit/>
          </a:bodyPr>
          <a:lstStyle/>
          <a:p>
            <a:pPr indent="-227965" lvl="0" marL="2406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48CA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rgbClr val="0A48CA"/>
                </a:solidFill>
                <a:latin typeface="Arial"/>
                <a:ea typeface="Arial"/>
                <a:cs typeface="Arial"/>
                <a:sym typeface="Arial"/>
              </a:rPr>
              <a:t>Query: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227965" lvl="0" marL="240665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A48CA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rgbClr val="0A48CA"/>
                </a:solidFill>
                <a:latin typeface="Arial"/>
                <a:ea typeface="Arial"/>
                <a:cs typeface="Arial"/>
                <a:sym typeface="Arial"/>
              </a:rPr>
              <a:t>Result: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29"/>
          <p:cNvSpPr txBox="1"/>
          <p:nvPr/>
        </p:nvSpPr>
        <p:spPr>
          <a:xfrm>
            <a:off x="798982" y="4317619"/>
            <a:ext cx="10135235" cy="103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28600" lvl="0" marL="241300" marR="508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48CA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rgbClr val="0A48CA"/>
                </a:solidFill>
                <a:latin typeface="Arial"/>
                <a:ea typeface="Arial"/>
                <a:cs typeface="Arial"/>
                <a:sym typeface="Arial"/>
              </a:rPr>
              <a:t>Explanation: 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four booster versions that have successfully landed on drone ship with a payload mass greater than 4,000 kg but less than 6,000 kg are listed above.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9"/>
          <p:cNvSpPr txBox="1"/>
          <p:nvPr>
            <p:ph type="title"/>
          </p:nvPr>
        </p:nvSpPr>
        <p:spPr>
          <a:xfrm>
            <a:off x="848969" y="444246"/>
            <a:ext cx="102456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77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1C7CDB"/>
                </a:solidFill>
              </a:rPr>
              <a:t>Successful Drone Ship Landing with Payload between 4000 and 6000</a:t>
            </a:r>
            <a:endParaRPr sz="2500">
              <a:solidFill>
                <a:srgbClr val="1C7CDB"/>
              </a:solidFill>
            </a:endParaRPr>
          </a:p>
        </p:txBody>
      </p:sp>
      <p:grpSp>
        <p:nvGrpSpPr>
          <p:cNvPr id="341" name="Google Shape;341;p29"/>
          <p:cNvGrpSpPr/>
          <p:nvPr/>
        </p:nvGrpSpPr>
        <p:grpSpPr>
          <a:xfrm>
            <a:off x="2083307" y="2808732"/>
            <a:ext cx="1143000" cy="1362710"/>
            <a:chOff x="2083307" y="2808732"/>
            <a:chExt cx="1143000" cy="1362710"/>
          </a:xfrm>
        </p:grpSpPr>
        <p:pic>
          <p:nvPicPr>
            <p:cNvPr id="342" name="Google Shape;342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87879" y="2813304"/>
              <a:ext cx="1133856" cy="13533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" name="Google Shape;343;p29"/>
            <p:cNvSpPr/>
            <p:nvPr/>
          </p:nvSpPr>
          <p:spPr>
            <a:xfrm>
              <a:off x="2083307" y="2808732"/>
              <a:ext cx="1143000" cy="1362710"/>
            </a:xfrm>
            <a:custGeom>
              <a:rect b="b" l="l" r="r" t="t"/>
              <a:pathLst>
                <a:path extrusionOk="0" h="1362710" w="1143000">
                  <a:moveTo>
                    <a:pt x="0" y="1362456"/>
                  </a:moveTo>
                  <a:lnTo>
                    <a:pt x="1143000" y="1362456"/>
                  </a:lnTo>
                  <a:lnTo>
                    <a:pt x="1143000" y="0"/>
                  </a:lnTo>
                  <a:lnTo>
                    <a:pt x="0" y="0"/>
                  </a:lnTo>
                  <a:lnTo>
                    <a:pt x="0" y="1362456"/>
                  </a:lnTo>
                  <a:close/>
                </a:path>
              </a:pathLst>
            </a:custGeom>
            <a:noFill/>
            <a:ln cap="flat" cmpd="sng" w="9525">
              <a:solidFill>
                <a:srgbClr val="4471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9"/>
          <p:cNvSpPr txBox="1"/>
          <p:nvPr/>
        </p:nvSpPr>
        <p:spPr>
          <a:xfrm>
            <a:off x="2059051" y="2285492"/>
            <a:ext cx="9502775" cy="452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SELECT DISTINCT </a:t>
            </a:r>
            <a:r>
              <a:rPr lang="en-US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booster_version </a:t>
            </a:r>
            <a:r>
              <a:rPr lang="en-US" sz="1400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FROM </a:t>
            </a:r>
            <a:r>
              <a:rPr lang="en-US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SPACEXDATASET </a:t>
            </a:r>
            <a:r>
              <a:rPr lang="en-US" sz="1400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WHERE </a:t>
            </a:r>
            <a:r>
              <a:rPr lang="en-US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landing</a:t>
            </a:r>
            <a:r>
              <a:rPr lang="en-US" sz="1400" u="sng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400" u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outcome = </a:t>
            </a:r>
            <a:r>
              <a:rPr lang="en-US" sz="1400" u="none">
                <a:solidFill>
                  <a:srgbClr val="DA4646"/>
                </a:solidFill>
                <a:latin typeface="Arial"/>
                <a:ea typeface="Arial"/>
                <a:cs typeface="Arial"/>
                <a:sym typeface="Arial"/>
              </a:rPr>
              <a:t>'Success (drone ship)' </a:t>
            </a:r>
            <a:r>
              <a:rPr lang="en-US" sz="1400" u="none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1400" u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payload_mass</a:t>
            </a:r>
            <a:r>
              <a:rPr lang="en-US" sz="1400" u="sng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400" u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kg_ </a:t>
            </a:r>
            <a:r>
              <a:rPr lang="en-US" sz="1400" u="none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BETWEEN </a:t>
            </a:r>
            <a:r>
              <a:rPr lang="en-US" sz="1400" u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4000 </a:t>
            </a:r>
            <a:r>
              <a:rPr lang="en-US" sz="1400" u="none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1400" u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6000;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29"/>
          <p:cNvSpPr txBox="1"/>
          <p:nvPr>
            <p:ph idx="12" type="sldNum"/>
          </p:nvPr>
        </p:nvSpPr>
        <p:spPr>
          <a:xfrm>
            <a:off x="11102975" y="6107681"/>
            <a:ext cx="314959" cy="252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65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 txBox="1"/>
          <p:nvPr>
            <p:ph type="title"/>
          </p:nvPr>
        </p:nvSpPr>
        <p:spPr>
          <a:xfrm>
            <a:off x="848969" y="444246"/>
            <a:ext cx="10245725" cy="5953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Executive Summary</a:t>
            </a:r>
            <a:endParaRPr/>
          </a:p>
        </p:txBody>
      </p:sp>
      <p:sp>
        <p:nvSpPr>
          <p:cNvPr id="59" name="Google Shape;59;p3"/>
          <p:cNvSpPr txBox="1"/>
          <p:nvPr>
            <p:ph idx="12" type="sldNum"/>
          </p:nvPr>
        </p:nvSpPr>
        <p:spPr>
          <a:xfrm>
            <a:off x="11102975" y="6107681"/>
            <a:ext cx="314959" cy="252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50495" rtl="0" algn="l">
              <a:lnSpc>
                <a:spcPct val="1165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" name="Google Shape;60;p3"/>
          <p:cNvSpPr txBox="1"/>
          <p:nvPr/>
        </p:nvSpPr>
        <p:spPr>
          <a:xfrm>
            <a:off x="798982" y="1415287"/>
            <a:ext cx="10501500" cy="48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27965" lvl="0" marL="2406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Summary of methodologies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228600" lvl="1" marL="697865" marR="132080" rtl="0" algn="just">
              <a:lnSpc>
                <a:spcPct val="100000"/>
              </a:lnSpc>
              <a:spcBef>
                <a:spcPts val="142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Data was collected from public API of</a:t>
            </a:r>
            <a:r>
              <a:rPr lang="en-US" sz="1800">
                <a:solidFill>
                  <a:srgbClr val="292929"/>
                </a:solidFill>
              </a:rPr>
              <a:t> </a:t>
            </a:r>
            <a:r>
              <a:rPr lang="en-US" sz="1800">
                <a:solidFill>
                  <a:srgbClr val="292929"/>
                </a:solidFill>
              </a:rPr>
              <a:t>the SpaceX </a:t>
            </a:r>
            <a:r>
              <a:rPr lang="en-US" sz="1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and available data on Wikipedia. Data wrangling included extracting launch outcome information to serve as the dependent variable in the Machine Learning models.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28600" lvl="1" marL="697865" marR="5080" rtl="0" algn="just">
              <a:lnSpc>
                <a:spcPct val="100000"/>
              </a:lnSpc>
              <a:spcBef>
                <a:spcPts val="1395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SQL and data visualizations (static plots, interactive maps, and an interactive dashboard) were created to discover insights about the data set and answer questions.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28600" lvl="1" marL="697865" marR="538480" rtl="0" algn="l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Predictive analysis was pursued using Logistic Regression, SVM (Support Vector Machine), Decision Tree, and KNN (k-Nearest Neighbors) Machine Learning models.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27965" lvl="0" marL="240665" rtl="0" algn="l">
              <a:lnSpc>
                <a:spcPct val="100000"/>
              </a:lnSpc>
              <a:spcBef>
                <a:spcPts val="139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Summary of all results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227965" lvl="1" marL="697865" rtl="0" algn="l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Launch data include info about flight number, date of launch, payload mass, orbit type, launch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697865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site, mission outcome and other variables.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28600" lvl="1" marL="697865" marR="16510" rtl="0" algn="l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Logistic Regression, SVM (Support Vector Machine), and KNN (k-Nearest Neighbors) all perform equally well for Machine Learning models on this dataset.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0"/>
          <p:cNvSpPr txBox="1"/>
          <p:nvPr/>
        </p:nvSpPr>
        <p:spPr>
          <a:xfrm>
            <a:off x="798982" y="1750212"/>
            <a:ext cx="1200150" cy="1052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1125">
            <a:spAutoFit/>
          </a:bodyPr>
          <a:lstStyle/>
          <a:p>
            <a:pPr indent="-227965" lvl="0" marL="2406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48CA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rgbClr val="0A48CA"/>
                </a:solidFill>
                <a:latin typeface="Arial"/>
                <a:ea typeface="Arial"/>
                <a:cs typeface="Arial"/>
                <a:sym typeface="Arial"/>
              </a:rPr>
              <a:t>Query: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227965" lvl="0" marL="240665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A48CA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rgbClr val="0A48CA"/>
                </a:solidFill>
                <a:latin typeface="Arial"/>
                <a:ea typeface="Arial"/>
                <a:cs typeface="Arial"/>
                <a:sym typeface="Arial"/>
              </a:rPr>
              <a:t>Result: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0"/>
          <p:cNvSpPr txBox="1"/>
          <p:nvPr/>
        </p:nvSpPr>
        <p:spPr>
          <a:xfrm>
            <a:off x="798982" y="3468751"/>
            <a:ext cx="9268460" cy="360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27965" lvl="0" marL="2406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48CA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rgbClr val="0A48CA"/>
                </a:solidFill>
                <a:latin typeface="Arial"/>
                <a:ea typeface="Arial"/>
                <a:cs typeface="Arial"/>
                <a:sym typeface="Arial"/>
              </a:rPr>
              <a:t>Explanation: 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There were 61 successful and 40 failed mission outcomes.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0"/>
          <p:cNvSpPr txBox="1"/>
          <p:nvPr>
            <p:ph type="title"/>
          </p:nvPr>
        </p:nvSpPr>
        <p:spPr>
          <a:xfrm>
            <a:off x="848969" y="444246"/>
            <a:ext cx="102456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82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1C7CDB"/>
                </a:solidFill>
              </a:rPr>
              <a:t>Total Number of Successful and Failure Mission Outcomes</a:t>
            </a:r>
            <a:endParaRPr sz="3100">
              <a:solidFill>
                <a:srgbClr val="1C7CDB"/>
              </a:solidFill>
            </a:endParaRPr>
          </a:p>
        </p:txBody>
      </p:sp>
      <p:sp>
        <p:nvSpPr>
          <p:cNvPr id="353" name="Google Shape;353;p30"/>
          <p:cNvSpPr txBox="1"/>
          <p:nvPr/>
        </p:nvSpPr>
        <p:spPr>
          <a:xfrm>
            <a:off x="798982" y="1415287"/>
            <a:ext cx="10421620" cy="7327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27965" lvl="0" marL="2406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48CA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rgbClr val="0A48CA"/>
                </a:solidFill>
                <a:latin typeface="Arial"/>
                <a:ea typeface="Arial"/>
                <a:cs typeface="Arial"/>
                <a:sym typeface="Arial"/>
              </a:rPr>
              <a:t>Question: 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What was the total number of successful and failed mission outcomes?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1272540" rtl="0" algn="l">
              <a:lnSpc>
                <a:spcPct val="100000"/>
              </a:lnSpc>
              <a:spcBef>
                <a:spcPts val="125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SELECT </a:t>
            </a:r>
            <a:r>
              <a:rPr lang="en-US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400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SELECT </a:t>
            </a:r>
            <a:r>
              <a:rPr lang="en-US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count(*) </a:t>
            </a:r>
            <a:r>
              <a:rPr lang="en-US" sz="1400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FROM </a:t>
            </a:r>
            <a:r>
              <a:rPr lang="en-US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SPACEXDATASET </a:t>
            </a:r>
            <a:r>
              <a:rPr lang="en-US" sz="1400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WHERE </a:t>
            </a:r>
            <a:r>
              <a:rPr lang="en-US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lcase(landing</a:t>
            </a:r>
            <a:r>
              <a:rPr lang="en-US" sz="1400" u="sng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400" u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outcome) </a:t>
            </a:r>
            <a:r>
              <a:rPr lang="en-US" sz="1400" u="none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LIKE </a:t>
            </a:r>
            <a:r>
              <a:rPr lang="en-US" sz="1400" u="none">
                <a:solidFill>
                  <a:srgbClr val="DA4646"/>
                </a:solidFill>
                <a:latin typeface="Arial"/>
                <a:ea typeface="Arial"/>
                <a:cs typeface="Arial"/>
                <a:sym typeface="Arial"/>
              </a:rPr>
              <a:t>'%success%'</a:t>
            </a:r>
            <a:r>
              <a:rPr lang="en-US" sz="1400" u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400" u="none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AS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0"/>
          <p:cNvSpPr txBox="1"/>
          <p:nvPr/>
        </p:nvSpPr>
        <p:spPr>
          <a:xfrm>
            <a:off x="2059051" y="2121535"/>
            <a:ext cx="9383395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DA4646"/>
                </a:solidFill>
                <a:latin typeface="Arial"/>
                <a:ea typeface="Arial"/>
                <a:cs typeface="Arial"/>
                <a:sym typeface="Arial"/>
              </a:rPr>
              <a:t>"Success“, </a:t>
            </a:r>
            <a:r>
              <a:rPr lang="en-US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count(*) </a:t>
            </a:r>
            <a:r>
              <a:rPr lang="en-US" sz="1400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AS </a:t>
            </a:r>
            <a:r>
              <a:rPr lang="en-US" sz="1400">
                <a:solidFill>
                  <a:srgbClr val="DA4646"/>
                </a:solidFill>
                <a:latin typeface="Arial"/>
                <a:ea typeface="Arial"/>
                <a:cs typeface="Arial"/>
                <a:sym typeface="Arial"/>
              </a:rPr>
              <a:t>"Failure" </a:t>
            </a:r>
            <a:r>
              <a:rPr lang="en-US" sz="1400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FROM </a:t>
            </a:r>
            <a:r>
              <a:rPr lang="en-US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SPACEXDATASET </a:t>
            </a:r>
            <a:r>
              <a:rPr lang="en-US" sz="1400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WHERE </a:t>
            </a:r>
            <a:r>
              <a:rPr lang="en-US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lcase(landing</a:t>
            </a:r>
            <a:r>
              <a:rPr lang="en-US" sz="1400" u="sng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400" u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outcome) </a:t>
            </a:r>
            <a:r>
              <a:rPr lang="en-US" sz="1400" u="none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NOT LIKE </a:t>
            </a:r>
            <a:r>
              <a:rPr lang="en-US" sz="1400" u="none">
                <a:solidFill>
                  <a:srgbClr val="DA4646"/>
                </a:solidFill>
                <a:latin typeface="Arial"/>
                <a:ea typeface="Arial"/>
                <a:cs typeface="Arial"/>
                <a:sym typeface="Arial"/>
              </a:rPr>
              <a:t>'%success%'</a:t>
            </a:r>
            <a:r>
              <a:rPr lang="en-US" sz="1400" u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5" name="Google Shape;355;p30"/>
          <p:cNvGrpSpPr/>
          <p:nvPr/>
        </p:nvGrpSpPr>
        <p:grpSpPr>
          <a:xfrm>
            <a:off x="2083307" y="2491739"/>
            <a:ext cx="1210310" cy="551815"/>
            <a:chOff x="2083307" y="2491739"/>
            <a:chExt cx="1210310" cy="551815"/>
          </a:xfrm>
        </p:grpSpPr>
        <p:pic>
          <p:nvPicPr>
            <p:cNvPr id="356" name="Google Shape;356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87879" y="2496311"/>
              <a:ext cx="1200912" cy="542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7" name="Google Shape;357;p30"/>
            <p:cNvSpPr/>
            <p:nvPr/>
          </p:nvSpPr>
          <p:spPr>
            <a:xfrm>
              <a:off x="2083307" y="2491739"/>
              <a:ext cx="1210310" cy="551815"/>
            </a:xfrm>
            <a:custGeom>
              <a:rect b="b" l="l" r="r" t="t"/>
              <a:pathLst>
                <a:path extrusionOk="0" h="551814" w="1210310">
                  <a:moveTo>
                    <a:pt x="0" y="551688"/>
                  </a:moveTo>
                  <a:lnTo>
                    <a:pt x="1210056" y="551688"/>
                  </a:lnTo>
                  <a:lnTo>
                    <a:pt x="1210056" y="0"/>
                  </a:lnTo>
                  <a:lnTo>
                    <a:pt x="0" y="0"/>
                  </a:lnTo>
                  <a:lnTo>
                    <a:pt x="0" y="551688"/>
                  </a:lnTo>
                  <a:close/>
                </a:path>
              </a:pathLst>
            </a:custGeom>
            <a:noFill/>
            <a:ln cap="flat" cmpd="sng" w="9525">
              <a:solidFill>
                <a:srgbClr val="4471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8" name="Google Shape;358;p30"/>
          <p:cNvSpPr txBox="1"/>
          <p:nvPr>
            <p:ph idx="12" type="sldNum"/>
          </p:nvPr>
        </p:nvSpPr>
        <p:spPr>
          <a:xfrm>
            <a:off x="11102975" y="6107681"/>
            <a:ext cx="314959" cy="252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65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1"/>
          <p:cNvSpPr txBox="1"/>
          <p:nvPr/>
        </p:nvSpPr>
        <p:spPr>
          <a:xfrm>
            <a:off x="798982" y="2085492"/>
            <a:ext cx="1200150" cy="1052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1125">
            <a:spAutoFit/>
          </a:bodyPr>
          <a:lstStyle/>
          <a:p>
            <a:pPr indent="-227965" lvl="0" marL="2406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48CA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rgbClr val="0A48CA"/>
                </a:solidFill>
                <a:latin typeface="Arial"/>
                <a:ea typeface="Arial"/>
                <a:cs typeface="Arial"/>
                <a:sym typeface="Arial"/>
              </a:rPr>
              <a:t>Query: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227965" lvl="0" marL="240665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A48CA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rgbClr val="0A48CA"/>
                </a:solidFill>
                <a:latin typeface="Arial"/>
                <a:ea typeface="Arial"/>
                <a:cs typeface="Arial"/>
                <a:sym typeface="Arial"/>
              </a:rPr>
              <a:t>Result: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1"/>
          <p:cNvSpPr txBox="1"/>
          <p:nvPr>
            <p:ph type="title"/>
          </p:nvPr>
        </p:nvSpPr>
        <p:spPr>
          <a:xfrm>
            <a:off x="848969" y="444246"/>
            <a:ext cx="10245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F2F9F"/>
                </a:solidFill>
              </a:rPr>
              <a:t>B</a:t>
            </a:r>
            <a:r>
              <a:rPr lang="en-US">
                <a:solidFill>
                  <a:srgbClr val="1C7CDB"/>
                </a:solidFill>
              </a:rPr>
              <a:t>oosters Carried Maximum Payload</a:t>
            </a:r>
            <a:endParaRPr>
              <a:solidFill>
                <a:srgbClr val="1C7CDB"/>
              </a:solidFill>
            </a:endParaRPr>
          </a:p>
        </p:txBody>
      </p:sp>
      <p:sp>
        <p:nvSpPr>
          <p:cNvPr id="365" name="Google Shape;365;p31"/>
          <p:cNvSpPr txBox="1"/>
          <p:nvPr/>
        </p:nvSpPr>
        <p:spPr>
          <a:xfrm>
            <a:off x="798982" y="1415287"/>
            <a:ext cx="10473055" cy="1067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27965" lvl="0" marL="2406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48CA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rgbClr val="0A48CA"/>
                </a:solidFill>
                <a:latin typeface="Arial"/>
                <a:ea typeface="Arial"/>
                <a:cs typeface="Arial"/>
                <a:sym typeface="Arial"/>
              </a:rPr>
              <a:t>Question: 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What were the names of the boosters which have carried the maximum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payload mass?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1272540" rtl="0" algn="l">
              <a:lnSpc>
                <a:spcPct val="100000"/>
              </a:lnSpc>
              <a:spcBef>
                <a:spcPts val="1245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SELECT </a:t>
            </a:r>
            <a:r>
              <a:rPr lang="en-US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booster_version, payload_mass</a:t>
            </a:r>
            <a:r>
              <a:rPr lang="en-US" sz="1400" u="sng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400" u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kg_ </a:t>
            </a:r>
            <a:r>
              <a:rPr lang="en-US" sz="1400" u="none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FROM </a:t>
            </a:r>
            <a:r>
              <a:rPr lang="en-US" sz="1400" u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SPACEXDATASET </a:t>
            </a:r>
            <a:r>
              <a:rPr lang="en-US" sz="1400" u="none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WHERE </a:t>
            </a:r>
            <a:r>
              <a:rPr lang="en-US" sz="1400" u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payload_mass</a:t>
            </a:r>
            <a:r>
              <a:rPr lang="en-US" sz="1400" u="sng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400" u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kg_ = (</a:t>
            </a:r>
            <a:r>
              <a:rPr lang="en-US" sz="1400" u="none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1"/>
          <p:cNvSpPr txBox="1"/>
          <p:nvPr/>
        </p:nvSpPr>
        <p:spPr>
          <a:xfrm>
            <a:off x="2059051" y="2455875"/>
            <a:ext cx="4337050" cy="240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max(payload_mass</a:t>
            </a:r>
            <a:r>
              <a:rPr lang="en-US" sz="1400" u="sng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400" u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kg_) </a:t>
            </a:r>
            <a:r>
              <a:rPr lang="en-US" sz="1400" u="none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FROM </a:t>
            </a:r>
            <a:r>
              <a:rPr lang="en-US" sz="1400" u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SPACEXDATASET);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1"/>
          <p:cNvSpPr txBox="1"/>
          <p:nvPr/>
        </p:nvSpPr>
        <p:spPr>
          <a:xfrm>
            <a:off x="4772659" y="2782061"/>
            <a:ext cx="6810375" cy="136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28600" lvl="0" marL="2413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48CA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rgbClr val="0A48CA"/>
                </a:solidFill>
                <a:latin typeface="Arial"/>
                <a:ea typeface="Arial"/>
                <a:cs typeface="Arial"/>
                <a:sym typeface="Arial"/>
              </a:rPr>
              <a:t>Explanation: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The maximum payload mass carried in this dataset is 15,600 kg. Twelve (12) separate Falcon 9 boosters carried this amount of payload mass.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8" name="Google Shape;368;p31"/>
          <p:cNvGrpSpPr/>
          <p:nvPr/>
        </p:nvGrpSpPr>
        <p:grpSpPr>
          <a:xfrm>
            <a:off x="2083307" y="2825495"/>
            <a:ext cx="2362200" cy="3743325"/>
            <a:chOff x="2083307" y="2825495"/>
            <a:chExt cx="2362200" cy="3743325"/>
          </a:xfrm>
        </p:grpSpPr>
        <p:pic>
          <p:nvPicPr>
            <p:cNvPr id="369" name="Google Shape;369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87879" y="2830067"/>
              <a:ext cx="2353056" cy="3733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0" name="Google Shape;370;p31"/>
            <p:cNvSpPr/>
            <p:nvPr/>
          </p:nvSpPr>
          <p:spPr>
            <a:xfrm>
              <a:off x="2083307" y="2825495"/>
              <a:ext cx="2362200" cy="3743325"/>
            </a:xfrm>
            <a:custGeom>
              <a:rect b="b" l="l" r="r" t="t"/>
              <a:pathLst>
                <a:path extrusionOk="0" h="3743325" w="2362200">
                  <a:moveTo>
                    <a:pt x="0" y="3742944"/>
                  </a:moveTo>
                  <a:lnTo>
                    <a:pt x="2362199" y="3742944"/>
                  </a:lnTo>
                  <a:lnTo>
                    <a:pt x="2362199" y="0"/>
                  </a:lnTo>
                  <a:lnTo>
                    <a:pt x="0" y="0"/>
                  </a:lnTo>
                  <a:lnTo>
                    <a:pt x="0" y="3742944"/>
                  </a:lnTo>
                  <a:close/>
                </a:path>
              </a:pathLst>
            </a:custGeom>
            <a:noFill/>
            <a:ln cap="flat" cmpd="sng" w="9525">
              <a:solidFill>
                <a:srgbClr val="4471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1" name="Google Shape;371;p31"/>
          <p:cNvSpPr txBox="1"/>
          <p:nvPr>
            <p:ph idx="12" type="sldNum"/>
          </p:nvPr>
        </p:nvSpPr>
        <p:spPr>
          <a:xfrm>
            <a:off x="11102975" y="6107681"/>
            <a:ext cx="314959" cy="252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65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2"/>
          <p:cNvSpPr txBox="1"/>
          <p:nvPr/>
        </p:nvSpPr>
        <p:spPr>
          <a:xfrm>
            <a:off x="798982" y="1415287"/>
            <a:ext cx="9623425" cy="69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27965" lvl="0" marL="2406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48CA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rgbClr val="0A48CA"/>
                </a:solidFill>
                <a:latin typeface="Arial"/>
                <a:ea typeface="Arial"/>
                <a:cs typeface="Arial"/>
                <a:sym typeface="Arial"/>
              </a:rPr>
              <a:t>Task: 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List the failed landing_outcomes in drone ship, their booster versions,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and launch site names for records in year 2015.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2"/>
          <p:cNvSpPr txBox="1"/>
          <p:nvPr/>
        </p:nvSpPr>
        <p:spPr>
          <a:xfrm>
            <a:off x="798982" y="2085492"/>
            <a:ext cx="1200150" cy="1052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1125">
            <a:spAutoFit/>
          </a:bodyPr>
          <a:lstStyle/>
          <a:p>
            <a:pPr indent="-227965" lvl="0" marL="2406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48CA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rgbClr val="0A48CA"/>
                </a:solidFill>
                <a:latin typeface="Arial"/>
                <a:ea typeface="Arial"/>
                <a:cs typeface="Arial"/>
                <a:sym typeface="Arial"/>
              </a:rPr>
              <a:t>Query: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227965" lvl="0" marL="240665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A48CA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rgbClr val="0A48CA"/>
                </a:solidFill>
                <a:latin typeface="Arial"/>
                <a:ea typeface="Arial"/>
                <a:cs typeface="Arial"/>
                <a:sym typeface="Arial"/>
              </a:rPr>
              <a:t>Result: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2"/>
          <p:cNvSpPr txBox="1"/>
          <p:nvPr/>
        </p:nvSpPr>
        <p:spPr>
          <a:xfrm>
            <a:off x="798982" y="3804030"/>
            <a:ext cx="10478770" cy="69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28600" lvl="0" marL="2413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48CA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rgbClr val="0A48CA"/>
                </a:solidFill>
                <a:latin typeface="Arial"/>
                <a:ea typeface="Arial"/>
                <a:cs typeface="Arial"/>
                <a:sym typeface="Arial"/>
              </a:rPr>
              <a:t>Explanation: 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There were two failed landing outcomes with a drone ship in 2015. Both launched from CCAFS LC-40. One occurred in January and the other in April.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2"/>
          <p:cNvSpPr txBox="1"/>
          <p:nvPr>
            <p:ph type="title"/>
          </p:nvPr>
        </p:nvSpPr>
        <p:spPr>
          <a:xfrm>
            <a:off x="848969" y="444246"/>
            <a:ext cx="10245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C7CDB"/>
                </a:solidFill>
              </a:rPr>
              <a:t>2015 Launch Records</a:t>
            </a:r>
            <a:endParaRPr>
              <a:solidFill>
                <a:srgbClr val="1C7CDB"/>
              </a:solidFill>
            </a:endParaRPr>
          </a:p>
        </p:txBody>
      </p:sp>
      <p:sp>
        <p:nvSpPr>
          <p:cNvPr id="380" name="Google Shape;380;p32"/>
          <p:cNvSpPr txBox="1"/>
          <p:nvPr/>
        </p:nvSpPr>
        <p:spPr>
          <a:xfrm>
            <a:off x="2059051" y="2279142"/>
            <a:ext cx="9518650" cy="452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SELECT </a:t>
            </a:r>
            <a:r>
              <a:rPr lang="en-US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MONTHNAME(DATE) AS “Month”, landing</a:t>
            </a:r>
            <a:r>
              <a:rPr lang="en-US" sz="1400" u="sng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400" u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outcome, booster_version, launch_site </a:t>
            </a:r>
            <a:r>
              <a:rPr lang="en-US" sz="1400" u="none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FROM </a:t>
            </a:r>
            <a:r>
              <a:rPr lang="en-US" sz="1400" u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SPACEXDATASET </a:t>
            </a:r>
            <a:r>
              <a:rPr lang="en-US" sz="1400" u="none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WHERE </a:t>
            </a:r>
            <a:r>
              <a:rPr lang="en-US" sz="1400" u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landing</a:t>
            </a:r>
            <a:r>
              <a:rPr lang="en-US" sz="1400" u="sng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400" u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outcome = </a:t>
            </a:r>
            <a:r>
              <a:rPr lang="en-US" sz="1400" u="none">
                <a:solidFill>
                  <a:srgbClr val="DA4646"/>
                </a:solidFill>
                <a:latin typeface="Arial"/>
                <a:ea typeface="Arial"/>
                <a:cs typeface="Arial"/>
                <a:sym typeface="Arial"/>
              </a:rPr>
              <a:t>'Failure (drone ship)' </a:t>
            </a:r>
            <a:r>
              <a:rPr lang="en-US" sz="1400" u="none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1400" u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YEAR(DATE) = 2015;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1" name="Google Shape;381;p32"/>
          <p:cNvGrpSpPr/>
          <p:nvPr/>
        </p:nvGrpSpPr>
        <p:grpSpPr>
          <a:xfrm>
            <a:off x="2083307" y="2852927"/>
            <a:ext cx="3648710" cy="829310"/>
            <a:chOff x="2083307" y="2852927"/>
            <a:chExt cx="3648710" cy="829310"/>
          </a:xfrm>
        </p:grpSpPr>
        <p:pic>
          <p:nvPicPr>
            <p:cNvPr id="382" name="Google Shape;382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87879" y="2857499"/>
              <a:ext cx="3639312" cy="8199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3" name="Google Shape;383;p32"/>
            <p:cNvSpPr/>
            <p:nvPr/>
          </p:nvSpPr>
          <p:spPr>
            <a:xfrm>
              <a:off x="2083307" y="2852927"/>
              <a:ext cx="3648710" cy="829310"/>
            </a:xfrm>
            <a:custGeom>
              <a:rect b="b" l="l" r="r" t="t"/>
              <a:pathLst>
                <a:path extrusionOk="0" h="829310" w="3648710">
                  <a:moveTo>
                    <a:pt x="0" y="829056"/>
                  </a:moveTo>
                  <a:lnTo>
                    <a:pt x="3648455" y="829056"/>
                  </a:lnTo>
                  <a:lnTo>
                    <a:pt x="3648455" y="0"/>
                  </a:lnTo>
                  <a:lnTo>
                    <a:pt x="0" y="0"/>
                  </a:lnTo>
                  <a:lnTo>
                    <a:pt x="0" y="829056"/>
                  </a:lnTo>
                  <a:close/>
                </a:path>
              </a:pathLst>
            </a:custGeom>
            <a:noFill/>
            <a:ln cap="flat" cmpd="sng" w="9525">
              <a:solidFill>
                <a:srgbClr val="4471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32"/>
          <p:cNvSpPr txBox="1"/>
          <p:nvPr>
            <p:ph idx="12" type="sldNum"/>
          </p:nvPr>
        </p:nvSpPr>
        <p:spPr>
          <a:xfrm>
            <a:off x="11102975" y="6107681"/>
            <a:ext cx="314959" cy="252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65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/>
          <p:nvPr/>
        </p:nvSpPr>
        <p:spPr>
          <a:xfrm>
            <a:off x="798982" y="1415923"/>
            <a:ext cx="10598785" cy="69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28600" lvl="0" marL="2413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48CA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rgbClr val="0A48CA"/>
                </a:solidFill>
                <a:latin typeface="Arial"/>
                <a:ea typeface="Arial"/>
                <a:cs typeface="Arial"/>
                <a:sym typeface="Arial"/>
              </a:rPr>
              <a:t>Task: 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Rank the count of landing outcomes (such as Failure (drone ship) or Success (ground pad)) between the date 2010-06-04 and 2017-03-20, in descending order.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33"/>
          <p:cNvSpPr txBox="1"/>
          <p:nvPr/>
        </p:nvSpPr>
        <p:spPr>
          <a:xfrm>
            <a:off x="798982" y="2086127"/>
            <a:ext cx="1200150" cy="1052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1125">
            <a:spAutoFit/>
          </a:bodyPr>
          <a:lstStyle/>
          <a:p>
            <a:pPr indent="-227965" lvl="0" marL="2406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48CA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rgbClr val="0A48CA"/>
                </a:solidFill>
                <a:latin typeface="Arial"/>
                <a:ea typeface="Arial"/>
                <a:cs typeface="Arial"/>
                <a:sym typeface="Arial"/>
              </a:rPr>
              <a:t>Query: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227965" lvl="0" marL="240665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A48CA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rgbClr val="0A48CA"/>
                </a:solidFill>
                <a:latin typeface="Arial"/>
                <a:ea typeface="Arial"/>
                <a:cs typeface="Arial"/>
                <a:sym typeface="Arial"/>
              </a:rPr>
              <a:t>Result: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33"/>
          <p:cNvSpPr txBox="1"/>
          <p:nvPr/>
        </p:nvSpPr>
        <p:spPr>
          <a:xfrm>
            <a:off x="798982" y="5857747"/>
            <a:ext cx="9019540" cy="360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27965" lvl="0" marL="2406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48CA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rgbClr val="0A48CA"/>
                </a:solidFill>
                <a:latin typeface="Arial"/>
                <a:ea typeface="Arial"/>
                <a:cs typeface="Arial"/>
                <a:sym typeface="Arial"/>
              </a:rPr>
              <a:t>Explanation: 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most common landing outcome was ‘not attempted’.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33"/>
          <p:cNvSpPr txBox="1"/>
          <p:nvPr>
            <p:ph type="title"/>
          </p:nvPr>
        </p:nvSpPr>
        <p:spPr>
          <a:xfrm>
            <a:off x="848969" y="444246"/>
            <a:ext cx="102456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75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C7CDB"/>
                </a:solidFill>
              </a:rPr>
              <a:t>Rank Landing Outcomes Between 2010-06-04 and 2017-03-20</a:t>
            </a:r>
            <a:endParaRPr sz="2800">
              <a:solidFill>
                <a:srgbClr val="1C7CDB"/>
              </a:solidFill>
            </a:endParaRPr>
          </a:p>
        </p:txBody>
      </p:sp>
      <p:grpSp>
        <p:nvGrpSpPr>
          <p:cNvPr id="393" name="Google Shape;393;p33"/>
          <p:cNvGrpSpPr/>
          <p:nvPr/>
        </p:nvGrpSpPr>
        <p:grpSpPr>
          <a:xfrm>
            <a:off x="2083307" y="2776727"/>
            <a:ext cx="1961514" cy="2628900"/>
            <a:chOff x="2083307" y="2776727"/>
            <a:chExt cx="1961514" cy="2628900"/>
          </a:xfrm>
        </p:grpSpPr>
        <p:pic>
          <p:nvPicPr>
            <p:cNvPr id="394" name="Google Shape;394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87879" y="2781299"/>
              <a:ext cx="1952244" cy="26197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5" name="Google Shape;395;p33"/>
            <p:cNvSpPr/>
            <p:nvPr/>
          </p:nvSpPr>
          <p:spPr>
            <a:xfrm>
              <a:off x="2083307" y="2776727"/>
              <a:ext cx="1961514" cy="2628900"/>
            </a:xfrm>
            <a:custGeom>
              <a:rect b="b" l="l" r="r" t="t"/>
              <a:pathLst>
                <a:path extrusionOk="0" h="2628900" w="1961514">
                  <a:moveTo>
                    <a:pt x="0" y="2628900"/>
                  </a:moveTo>
                  <a:lnTo>
                    <a:pt x="1961388" y="2628900"/>
                  </a:lnTo>
                  <a:lnTo>
                    <a:pt x="1961388" y="0"/>
                  </a:lnTo>
                  <a:lnTo>
                    <a:pt x="0" y="0"/>
                  </a:lnTo>
                  <a:lnTo>
                    <a:pt x="0" y="2628900"/>
                  </a:lnTo>
                  <a:close/>
                </a:path>
              </a:pathLst>
            </a:custGeom>
            <a:noFill/>
            <a:ln cap="flat" cmpd="sng" w="9525">
              <a:solidFill>
                <a:srgbClr val="4471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33"/>
          <p:cNvSpPr txBox="1"/>
          <p:nvPr/>
        </p:nvSpPr>
        <p:spPr>
          <a:xfrm>
            <a:off x="2059051" y="2289810"/>
            <a:ext cx="9514205" cy="452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SELECT </a:t>
            </a:r>
            <a:r>
              <a:rPr lang="en-US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landing</a:t>
            </a:r>
            <a:r>
              <a:rPr lang="en-US" sz="1400" u="sng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400" u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outcome, count(landing</a:t>
            </a:r>
            <a:r>
              <a:rPr lang="en-US" sz="1400" u="sng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400" u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outcome) </a:t>
            </a:r>
            <a:r>
              <a:rPr lang="en-US" sz="1400" u="none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AS </a:t>
            </a:r>
            <a:r>
              <a:rPr lang="en-US" sz="1400" u="none">
                <a:solidFill>
                  <a:srgbClr val="DA4646"/>
                </a:solidFill>
                <a:latin typeface="Arial"/>
                <a:ea typeface="Arial"/>
                <a:cs typeface="Arial"/>
                <a:sym typeface="Arial"/>
              </a:rPr>
              <a:t>"Count" </a:t>
            </a:r>
            <a:r>
              <a:rPr lang="en-US" sz="1400" u="none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FROM </a:t>
            </a:r>
            <a:r>
              <a:rPr lang="en-US" sz="1400" u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SPACEXDATASET </a:t>
            </a:r>
            <a:r>
              <a:rPr lang="en-US" sz="1400" u="none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WHERE </a:t>
            </a:r>
            <a:r>
              <a:rPr lang="en-US" sz="1400" u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DATE </a:t>
            </a:r>
            <a:r>
              <a:rPr lang="en-US" sz="1400" u="none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BETWEEN </a:t>
            </a:r>
            <a:r>
              <a:rPr lang="en-US" sz="1400" u="none">
                <a:solidFill>
                  <a:srgbClr val="DA4646"/>
                </a:solidFill>
                <a:latin typeface="Arial"/>
                <a:ea typeface="Arial"/>
                <a:cs typeface="Arial"/>
                <a:sym typeface="Arial"/>
              </a:rPr>
              <a:t>'2010-06-04' </a:t>
            </a:r>
            <a:r>
              <a:rPr lang="en-US" sz="1400" u="none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1400" u="none">
                <a:solidFill>
                  <a:srgbClr val="DA4646"/>
                </a:solidFill>
                <a:latin typeface="Arial"/>
                <a:ea typeface="Arial"/>
                <a:cs typeface="Arial"/>
                <a:sym typeface="Arial"/>
              </a:rPr>
              <a:t>'2017-03-20' </a:t>
            </a:r>
            <a:r>
              <a:rPr lang="en-US" sz="1400" u="none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GROUP BY </a:t>
            </a:r>
            <a:r>
              <a:rPr lang="en-US" sz="1400" u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landing</a:t>
            </a:r>
            <a:r>
              <a:rPr lang="en-US" sz="1400" u="sng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400" u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outcome </a:t>
            </a:r>
            <a:r>
              <a:rPr lang="en-US" sz="1400" u="none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ORDER BY </a:t>
            </a:r>
            <a:r>
              <a:rPr lang="en-US" sz="1400" u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count(landing</a:t>
            </a:r>
            <a:r>
              <a:rPr lang="en-US" sz="1400" u="sng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400" u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outcome) </a:t>
            </a:r>
            <a:r>
              <a:rPr lang="en-US" sz="1400" u="none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DESC</a:t>
            </a:r>
            <a:r>
              <a:rPr lang="en-US" sz="1400" u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33"/>
          <p:cNvSpPr txBox="1"/>
          <p:nvPr>
            <p:ph idx="12" type="sldNum"/>
          </p:nvPr>
        </p:nvSpPr>
        <p:spPr>
          <a:xfrm>
            <a:off x="11102975" y="6107681"/>
            <a:ext cx="314959" cy="252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65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87239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4"/>
          <p:cNvSpPr/>
          <p:nvPr/>
        </p:nvSpPr>
        <p:spPr>
          <a:xfrm>
            <a:off x="798576" y="2529839"/>
            <a:ext cx="1057910" cy="368935"/>
          </a:xfrm>
          <a:custGeom>
            <a:rect b="b" l="l" r="r" t="t"/>
            <a:pathLst>
              <a:path extrusionOk="0" h="368935" w="1057910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947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4"/>
          <p:cNvSpPr txBox="1"/>
          <p:nvPr/>
        </p:nvSpPr>
        <p:spPr>
          <a:xfrm>
            <a:off x="876706" y="2548254"/>
            <a:ext cx="87947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rlito"/>
                <a:ea typeface="Carlito"/>
                <a:cs typeface="Carlito"/>
                <a:sym typeface="Carlito"/>
              </a:rPr>
              <a:t>Section 3</a:t>
            </a:r>
            <a:endParaRPr sz="1800">
              <a:latin typeface="Carlito"/>
              <a:ea typeface="Carlito"/>
              <a:cs typeface="Carlito"/>
              <a:sym typeface="Carli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5"/>
          <p:cNvSpPr txBox="1"/>
          <p:nvPr/>
        </p:nvSpPr>
        <p:spPr>
          <a:xfrm>
            <a:off x="798982" y="1415287"/>
            <a:ext cx="6188075" cy="3673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27965" lvl="0" marL="2406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VAFB SLC-4E (California, USA)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227965" lvl="1" marL="697865" rtl="0" algn="l">
              <a:lnSpc>
                <a:spcPct val="100000"/>
              </a:lnSpc>
              <a:spcBef>
                <a:spcPts val="1415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Vandenberg Air Force Base Space Launch Complex 4E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27965" lvl="0" marL="240665" rtl="0" algn="l">
              <a:lnSpc>
                <a:spcPct val="100000"/>
              </a:lnSpc>
              <a:spcBef>
                <a:spcPts val="1395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KSC LC-39A (Florida, USA)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227965" lvl="1" marL="697865" rtl="0" algn="l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Kennedy Space Center Launch Complex 39A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27965" lvl="0" marL="240665" rtl="0" algn="l">
              <a:lnSpc>
                <a:spcPct val="100000"/>
              </a:lnSpc>
              <a:spcBef>
                <a:spcPts val="139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CCAFS LC-40 (Florida, USA)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227965" lvl="1" marL="697865" rtl="0" algn="l">
              <a:lnSpc>
                <a:spcPct val="100000"/>
              </a:lnSpc>
              <a:spcBef>
                <a:spcPts val="1365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Carlito"/>
                <a:ea typeface="Carlito"/>
                <a:cs typeface="Carlito"/>
                <a:sym typeface="Carlito"/>
              </a:rPr>
              <a:t>Cape Canaveral Air Force Station Launch Complex 40</a:t>
            </a:r>
            <a:endParaRPr sz="1800">
              <a:latin typeface="Carlito"/>
              <a:ea typeface="Carlito"/>
              <a:cs typeface="Carlito"/>
              <a:sym typeface="Carlito"/>
            </a:endParaRPr>
          </a:p>
          <a:p>
            <a:pPr indent="-227965" lvl="0" marL="240665" rtl="0" algn="l">
              <a:lnSpc>
                <a:spcPct val="100000"/>
              </a:lnSpc>
              <a:spcBef>
                <a:spcPts val="1435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CCAFS SLC-40 (Florida, USA)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227965" lvl="1" marL="697865" rtl="0" algn="l">
              <a:lnSpc>
                <a:spcPct val="100000"/>
              </a:lnSpc>
              <a:spcBef>
                <a:spcPts val="1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Carlito"/>
                <a:ea typeface="Carlito"/>
                <a:cs typeface="Carlito"/>
                <a:sym typeface="Carlito"/>
              </a:rPr>
              <a:t>Cape Canaveral Air Force Station Space Launch Complex 40</a:t>
            </a:r>
            <a:endParaRPr sz="1800"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410" name="Google Shape;410;p35"/>
          <p:cNvSpPr txBox="1"/>
          <p:nvPr>
            <p:ph type="title"/>
          </p:nvPr>
        </p:nvSpPr>
        <p:spPr>
          <a:xfrm>
            <a:off x="848969" y="444246"/>
            <a:ext cx="10245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C7CDB"/>
                </a:solidFill>
              </a:rPr>
              <a:t>Falcon 9 Launch Site Locations</a:t>
            </a:r>
            <a:endParaRPr>
              <a:solidFill>
                <a:srgbClr val="1C7CDB"/>
              </a:solidFill>
            </a:endParaRPr>
          </a:p>
        </p:txBody>
      </p:sp>
      <p:pic>
        <p:nvPicPr>
          <p:cNvPr id="411" name="Google Shape;41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9376" y="1389888"/>
            <a:ext cx="4320539" cy="4319016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5"/>
          <p:cNvSpPr txBox="1"/>
          <p:nvPr/>
        </p:nvSpPr>
        <p:spPr>
          <a:xfrm>
            <a:off x="11128375" y="6107681"/>
            <a:ext cx="251460" cy="252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rPr>
              <a:t>35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6"/>
          <p:cNvSpPr txBox="1"/>
          <p:nvPr/>
        </p:nvSpPr>
        <p:spPr>
          <a:xfrm>
            <a:off x="798982" y="1415287"/>
            <a:ext cx="10431780" cy="1880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28600" lvl="0" marL="241300" marR="5511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markers display the mission outcomes (Success/Failure) for Falcon 9 first stage landings. They are grouped on the map to be associated with the geographical coordinates for the launch site.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5080" rtl="0" algn="l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 sense of a launch site’s success rate for Falcon 9 first stage landings can be gleaned from the relative number of green success markers to red failure markers.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36"/>
          <p:cNvSpPr txBox="1"/>
          <p:nvPr>
            <p:ph type="title"/>
          </p:nvPr>
        </p:nvSpPr>
        <p:spPr>
          <a:xfrm>
            <a:off x="848969" y="444246"/>
            <a:ext cx="10245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C7CDB"/>
                </a:solidFill>
              </a:rPr>
              <a:t>Map Markers of Success/Failed Landings</a:t>
            </a:r>
            <a:endParaRPr>
              <a:solidFill>
                <a:srgbClr val="1C7CDB"/>
              </a:solidFill>
            </a:endParaRPr>
          </a:p>
        </p:txBody>
      </p:sp>
      <p:pic>
        <p:nvPicPr>
          <p:cNvPr id="419" name="Google Shape;41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9052" y="3951732"/>
            <a:ext cx="2161031" cy="2159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9327" y="3951732"/>
            <a:ext cx="2161032" cy="2159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91628" y="3951732"/>
            <a:ext cx="2159507" cy="2159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44951" y="3951732"/>
            <a:ext cx="2159507" cy="2159507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6"/>
          <p:cNvSpPr txBox="1"/>
          <p:nvPr/>
        </p:nvSpPr>
        <p:spPr>
          <a:xfrm>
            <a:off x="11128375" y="6107681"/>
            <a:ext cx="251460" cy="252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rPr>
              <a:t>36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36"/>
          <p:cNvSpPr txBox="1"/>
          <p:nvPr/>
        </p:nvSpPr>
        <p:spPr>
          <a:xfrm>
            <a:off x="826414" y="6121345"/>
            <a:ext cx="1948180" cy="366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47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VAFB SLC-4E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36"/>
          <p:cNvSpPr txBox="1"/>
          <p:nvPr/>
        </p:nvSpPr>
        <p:spPr>
          <a:xfrm>
            <a:off x="3240151" y="6121345"/>
            <a:ext cx="1769745" cy="366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47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KSC LC-39A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36"/>
          <p:cNvSpPr txBox="1"/>
          <p:nvPr/>
        </p:nvSpPr>
        <p:spPr>
          <a:xfrm>
            <a:off x="5464555" y="6121345"/>
            <a:ext cx="1972310" cy="366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47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CCAFS LC-40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36"/>
          <p:cNvSpPr txBox="1"/>
          <p:nvPr/>
        </p:nvSpPr>
        <p:spPr>
          <a:xfrm>
            <a:off x="7777733" y="6123463"/>
            <a:ext cx="1996439" cy="337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CCAFS SLC-40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7"/>
          <p:cNvSpPr txBox="1"/>
          <p:nvPr/>
        </p:nvSpPr>
        <p:spPr>
          <a:xfrm>
            <a:off x="798982" y="1381760"/>
            <a:ext cx="3780790" cy="4817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5700">
            <a:spAutoFit/>
          </a:bodyPr>
          <a:lstStyle/>
          <a:p>
            <a:pPr indent="-228600" lvl="0" marL="241300" marR="69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CCAFS LC-40 and CCAFS SLC-40 launch sites have coordinates that are close to being, but are not exactly, right on top of each other.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227965" lvl="0" marL="240665" rtl="0" algn="l">
              <a:lnSpc>
                <a:spcPct val="114090"/>
              </a:lnSpc>
              <a:spcBef>
                <a:spcPts val="114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perimeter road around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241300" rtl="0" algn="l">
              <a:lnSpc>
                <a:spcPct val="107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CCAFS LC-40 is 0.19 km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241300" marR="361315" rtl="0" algn="l">
              <a:lnSpc>
                <a:spcPct val="108181"/>
              </a:lnSpc>
              <a:spcBef>
                <a:spcPts val="165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away from the launch site coordinates.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299720" rtl="0" algn="l">
              <a:lnSpc>
                <a:spcPct val="108181"/>
              </a:lnSpc>
              <a:spcBef>
                <a:spcPts val="1395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coastline is 0.92 km away from CCAFS LC-40.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5080" rtl="0" algn="l">
              <a:lnSpc>
                <a:spcPct val="108181"/>
              </a:lnSpc>
              <a:spcBef>
                <a:spcPts val="1385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rail line is 1.33 km away from CCAFS LC-40.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37"/>
          <p:cNvSpPr txBox="1"/>
          <p:nvPr>
            <p:ph type="title"/>
          </p:nvPr>
        </p:nvSpPr>
        <p:spPr>
          <a:xfrm>
            <a:off x="848969" y="444246"/>
            <a:ext cx="10245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C7CDB"/>
                </a:solidFill>
              </a:rPr>
              <a:t>Distance from Launch Site to Proximities</a:t>
            </a:r>
            <a:endParaRPr>
              <a:solidFill>
                <a:srgbClr val="1C7CDB"/>
              </a:solidFill>
            </a:endParaRPr>
          </a:p>
        </p:txBody>
      </p:sp>
      <p:grpSp>
        <p:nvGrpSpPr>
          <p:cNvPr id="434" name="Google Shape;434;p37"/>
          <p:cNvGrpSpPr/>
          <p:nvPr/>
        </p:nvGrpSpPr>
        <p:grpSpPr>
          <a:xfrm>
            <a:off x="4675631" y="1385316"/>
            <a:ext cx="6849109" cy="4114800"/>
            <a:chOff x="4675631" y="1385316"/>
            <a:chExt cx="6849109" cy="4114800"/>
          </a:xfrm>
        </p:grpSpPr>
        <p:pic>
          <p:nvPicPr>
            <p:cNvPr id="435" name="Google Shape;435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80203" y="1389888"/>
              <a:ext cx="6839711" cy="41056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6" name="Google Shape;436;p37"/>
            <p:cNvSpPr/>
            <p:nvPr/>
          </p:nvSpPr>
          <p:spPr>
            <a:xfrm>
              <a:off x="4675631" y="1385316"/>
              <a:ext cx="6849109" cy="4114800"/>
            </a:xfrm>
            <a:custGeom>
              <a:rect b="b" l="l" r="r" t="t"/>
              <a:pathLst>
                <a:path extrusionOk="0" h="4114800" w="6849109">
                  <a:moveTo>
                    <a:pt x="0" y="4114800"/>
                  </a:moveTo>
                  <a:lnTo>
                    <a:pt x="6848856" y="4114800"/>
                  </a:lnTo>
                  <a:lnTo>
                    <a:pt x="6848856" y="0"/>
                  </a:lnTo>
                  <a:lnTo>
                    <a:pt x="0" y="0"/>
                  </a:lnTo>
                  <a:lnTo>
                    <a:pt x="0" y="4114800"/>
                  </a:lnTo>
                  <a:close/>
                </a:path>
              </a:pathLst>
            </a:custGeom>
            <a:noFill/>
            <a:ln cap="flat" cmpd="sng" w="9525">
              <a:solidFill>
                <a:srgbClr val="4471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37"/>
          <p:cNvSpPr txBox="1"/>
          <p:nvPr/>
        </p:nvSpPr>
        <p:spPr>
          <a:xfrm>
            <a:off x="11128375" y="6107681"/>
            <a:ext cx="251460" cy="252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rPr>
              <a:t>37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8"/>
          <p:cNvSpPr/>
          <p:nvPr/>
        </p:nvSpPr>
        <p:spPr>
          <a:xfrm>
            <a:off x="798576" y="2529839"/>
            <a:ext cx="1057910" cy="368935"/>
          </a:xfrm>
          <a:custGeom>
            <a:rect b="b" l="l" r="r" t="t"/>
            <a:pathLst>
              <a:path extrusionOk="0" h="368935" w="1057910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947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8"/>
          <p:cNvSpPr txBox="1"/>
          <p:nvPr/>
        </p:nvSpPr>
        <p:spPr>
          <a:xfrm>
            <a:off x="876706" y="2548254"/>
            <a:ext cx="87947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rlito"/>
                <a:ea typeface="Carlito"/>
                <a:cs typeface="Carlito"/>
                <a:sym typeface="Carlito"/>
              </a:rPr>
              <a:t>Section 4</a:t>
            </a:r>
            <a:endParaRPr sz="1800">
              <a:latin typeface="Carlito"/>
              <a:ea typeface="Carlito"/>
              <a:cs typeface="Carlito"/>
              <a:sym typeface="Carli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9"/>
          <p:cNvSpPr txBox="1"/>
          <p:nvPr/>
        </p:nvSpPr>
        <p:spPr>
          <a:xfrm>
            <a:off x="798982" y="1415287"/>
            <a:ext cx="4834890" cy="407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27965" lvl="0" marL="2406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dropdown menu allows the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selection of one or all launch sites.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5080" rtl="0" algn="l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With all launch sites selected, the pie chart displays the distribution of successful Falcon 9 first stage landing outcomes between the different launch sites.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544195" rtl="0" algn="l">
              <a:lnSpc>
                <a:spcPct val="100000"/>
              </a:lnSpc>
              <a:spcBef>
                <a:spcPts val="141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greatest share of successful Falcon 9 first stage landing outcomes (at 41.7% of the total) occurred at KSC LC-39A.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39"/>
          <p:cNvSpPr txBox="1"/>
          <p:nvPr>
            <p:ph type="title"/>
          </p:nvPr>
        </p:nvSpPr>
        <p:spPr>
          <a:xfrm>
            <a:off x="848969" y="444246"/>
            <a:ext cx="10245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C7CDB"/>
                </a:solidFill>
              </a:rPr>
              <a:t>Launch Success Count for All Sites</a:t>
            </a:r>
            <a:endParaRPr>
              <a:solidFill>
                <a:srgbClr val="1C7CDB"/>
              </a:solidFill>
            </a:endParaRPr>
          </a:p>
        </p:txBody>
      </p:sp>
      <p:grpSp>
        <p:nvGrpSpPr>
          <p:cNvPr id="451" name="Google Shape;451;p39"/>
          <p:cNvGrpSpPr/>
          <p:nvPr/>
        </p:nvGrpSpPr>
        <p:grpSpPr>
          <a:xfrm>
            <a:off x="6115812" y="1385316"/>
            <a:ext cx="5064760" cy="4328160"/>
            <a:chOff x="6115812" y="1385316"/>
            <a:chExt cx="5064760" cy="4328160"/>
          </a:xfrm>
        </p:grpSpPr>
        <p:pic>
          <p:nvPicPr>
            <p:cNvPr id="452" name="Google Shape;452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20384" y="1389888"/>
              <a:ext cx="5055108" cy="43190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3" name="Google Shape;453;p39"/>
            <p:cNvSpPr/>
            <p:nvPr/>
          </p:nvSpPr>
          <p:spPr>
            <a:xfrm>
              <a:off x="6115812" y="1385316"/>
              <a:ext cx="5064760" cy="4328160"/>
            </a:xfrm>
            <a:custGeom>
              <a:rect b="b" l="l" r="r" t="t"/>
              <a:pathLst>
                <a:path extrusionOk="0" h="4328160" w="5064759">
                  <a:moveTo>
                    <a:pt x="0" y="4328160"/>
                  </a:moveTo>
                  <a:lnTo>
                    <a:pt x="5064251" y="4328160"/>
                  </a:lnTo>
                  <a:lnTo>
                    <a:pt x="5064251" y="0"/>
                  </a:lnTo>
                  <a:lnTo>
                    <a:pt x="0" y="0"/>
                  </a:lnTo>
                  <a:lnTo>
                    <a:pt x="0" y="4328160"/>
                  </a:lnTo>
                  <a:close/>
                </a:path>
              </a:pathLst>
            </a:custGeom>
            <a:noFill/>
            <a:ln cap="flat" cmpd="sng" w="9525">
              <a:solidFill>
                <a:srgbClr val="4471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4" name="Google Shape;454;p39"/>
          <p:cNvSpPr txBox="1"/>
          <p:nvPr>
            <p:ph idx="12" type="sldNum"/>
          </p:nvPr>
        </p:nvSpPr>
        <p:spPr>
          <a:xfrm>
            <a:off x="11102975" y="6107681"/>
            <a:ext cx="314959" cy="252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65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"/>
          <p:cNvSpPr txBox="1"/>
          <p:nvPr>
            <p:ph type="title"/>
          </p:nvPr>
        </p:nvSpPr>
        <p:spPr>
          <a:xfrm>
            <a:off x="848969" y="444246"/>
            <a:ext cx="10245725" cy="5953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704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66" name="Google Shape;66;p4"/>
          <p:cNvSpPr txBox="1"/>
          <p:nvPr>
            <p:ph idx="12" type="sldNum"/>
          </p:nvPr>
        </p:nvSpPr>
        <p:spPr>
          <a:xfrm>
            <a:off x="11102975" y="6107681"/>
            <a:ext cx="314959" cy="252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50495" rtl="0" algn="l">
              <a:lnSpc>
                <a:spcPct val="1165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p4"/>
          <p:cNvSpPr txBox="1"/>
          <p:nvPr/>
        </p:nvSpPr>
        <p:spPr>
          <a:xfrm>
            <a:off x="798982" y="1381760"/>
            <a:ext cx="10614660" cy="27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9525">
            <a:spAutoFit/>
          </a:bodyPr>
          <a:lstStyle/>
          <a:p>
            <a:pPr indent="-228600" lvl="0" marL="241300" marR="5080" rtl="0" algn="l">
              <a:lnSpc>
                <a:spcPct val="108181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In competition with SpaceX, a rival rocket launch company wants to make predictions about the success/failure of SpaceX Falcon 9 rocket first stage landings.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528955" rtl="0" algn="l">
              <a:lnSpc>
                <a:spcPct val="108181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What is the nature and extent of the data that we have on SpaceX Falcon 9 first stage landings?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641350" rtl="0" algn="l">
              <a:lnSpc>
                <a:spcPct val="108181"/>
              </a:lnSpc>
              <a:spcBef>
                <a:spcPts val="1395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Which machine learning model would work best (have the highest accuracy) to predict the outcome of a Falcon 9 first stage landing from a future launch?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227965" lvl="0" marL="240665" rtl="0" algn="l">
              <a:lnSpc>
                <a:spcPct val="100000"/>
              </a:lnSpc>
              <a:spcBef>
                <a:spcPts val="109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Will a future Falcon 9 first stage landing be successful?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0"/>
          <p:cNvSpPr txBox="1"/>
          <p:nvPr/>
        </p:nvSpPr>
        <p:spPr>
          <a:xfrm>
            <a:off x="798982" y="1381760"/>
            <a:ext cx="4764405" cy="2601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5700">
            <a:spAutoFit/>
          </a:bodyPr>
          <a:lstStyle/>
          <a:p>
            <a:pPr indent="-228600" lvl="0" marL="241300" marR="50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Falcon 9 first stage </a:t>
            </a:r>
            <a:r>
              <a:rPr lang="en-US" sz="2200">
                <a:solidFill>
                  <a:srgbClr val="626DF9"/>
                </a:solidFill>
                <a:latin typeface="Arial"/>
                <a:ea typeface="Arial"/>
                <a:cs typeface="Arial"/>
                <a:sym typeface="Arial"/>
              </a:rPr>
              <a:t>failed landings 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are indicated by the ‘0’ Class (</a:t>
            </a:r>
            <a:r>
              <a:rPr lang="en-US" sz="2200">
                <a:solidFill>
                  <a:srgbClr val="626DF9"/>
                </a:solidFill>
                <a:latin typeface="Arial"/>
                <a:ea typeface="Arial"/>
                <a:cs typeface="Arial"/>
                <a:sym typeface="Arial"/>
              </a:rPr>
              <a:t>■ blue wedge in the pie chart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) and </a:t>
            </a:r>
            <a:r>
              <a:rPr lang="en-US" sz="2200">
                <a:solidFill>
                  <a:srgbClr val="EE543A"/>
                </a:solidFill>
                <a:latin typeface="Arial"/>
                <a:ea typeface="Arial"/>
                <a:cs typeface="Arial"/>
                <a:sym typeface="Arial"/>
              </a:rPr>
              <a:t>successful landings 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by the ‘1’ Class (</a:t>
            </a:r>
            <a:r>
              <a:rPr lang="en-US" sz="2200">
                <a:solidFill>
                  <a:srgbClr val="EE543A"/>
                </a:solidFill>
                <a:latin typeface="Arial"/>
                <a:ea typeface="Arial"/>
                <a:cs typeface="Arial"/>
                <a:sym typeface="Arial"/>
              </a:rPr>
              <a:t>■ red wedge in the pie chart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73660" rtl="0" algn="l">
              <a:lnSpc>
                <a:spcPct val="90100"/>
              </a:lnSpc>
              <a:spcBef>
                <a:spcPts val="1005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CCAFS SLC-40 was the launch site that had the highest Falcon 9 first stage landing success rate (42.9%).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40"/>
          <p:cNvSpPr txBox="1"/>
          <p:nvPr>
            <p:ph type="title"/>
          </p:nvPr>
        </p:nvSpPr>
        <p:spPr>
          <a:xfrm>
            <a:off x="848969" y="444246"/>
            <a:ext cx="10245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C7CDB"/>
                </a:solidFill>
              </a:rPr>
              <a:t>Launch Site with Highest Launch Success Ratio</a:t>
            </a:r>
            <a:endParaRPr>
              <a:solidFill>
                <a:srgbClr val="1C7CDB"/>
              </a:solidFill>
            </a:endParaRPr>
          </a:p>
        </p:txBody>
      </p:sp>
      <p:grpSp>
        <p:nvGrpSpPr>
          <p:cNvPr id="461" name="Google Shape;461;p40"/>
          <p:cNvGrpSpPr/>
          <p:nvPr/>
        </p:nvGrpSpPr>
        <p:grpSpPr>
          <a:xfrm>
            <a:off x="6115812" y="1385316"/>
            <a:ext cx="5064760" cy="4328160"/>
            <a:chOff x="6115812" y="1385316"/>
            <a:chExt cx="5064760" cy="4328160"/>
          </a:xfrm>
        </p:grpSpPr>
        <p:pic>
          <p:nvPicPr>
            <p:cNvPr id="462" name="Google Shape;462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20384" y="1389888"/>
              <a:ext cx="5055108" cy="43190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3" name="Google Shape;463;p40"/>
            <p:cNvSpPr/>
            <p:nvPr/>
          </p:nvSpPr>
          <p:spPr>
            <a:xfrm>
              <a:off x="6115812" y="1385316"/>
              <a:ext cx="5064760" cy="4328160"/>
            </a:xfrm>
            <a:custGeom>
              <a:rect b="b" l="l" r="r" t="t"/>
              <a:pathLst>
                <a:path extrusionOk="0" h="4328160" w="5064759">
                  <a:moveTo>
                    <a:pt x="0" y="4328160"/>
                  </a:moveTo>
                  <a:lnTo>
                    <a:pt x="5064251" y="4328160"/>
                  </a:lnTo>
                  <a:lnTo>
                    <a:pt x="5064251" y="0"/>
                  </a:lnTo>
                  <a:lnTo>
                    <a:pt x="0" y="0"/>
                  </a:lnTo>
                  <a:lnTo>
                    <a:pt x="0" y="4328160"/>
                  </a:lnTo>
                  <a:close/>
                </a:path>
              </a:pathLst>
            </a:custGeom>
            <a:noFill/>
            <a:ln cap="flat" cmpd="sng" w="9525">
              <a:solidFill>
                <a:srgbClr val="4471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4" name="Google Shape;464;p40"/>
          <p:cNvSpPr txBox="1"/>
          <p:nvPr>
            <p:ph idx="12" type="sldNum"/>
          </p:nvPr>
        </p:nvSpPr>
        <p:spPr>
          <a:xfrm>
            <a:off x="11102975" y="6107681"/>
            <a:ext cx="314959" cy="252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65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1"/>
          <p:cNvSpPr txBox="1"/>
          <p:nvPr/>
        </p:nvSpPr>
        <p:spPr>
          <a:xfrm>
            <a:off x="798982" y="1415287"/>
            <a:ext cx="3563620" cy="47415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28600" lvl="0" marL="241300" marR="1593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These screenshots are of the Payload vs. Launch Outcome scatter plots for all sites, with different payload selected in the range slider.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5080" rtl="0" algn="l">
              <a:lnSpc>
                <a:spcPct val="100000"/>
              </a:lnSpc>
              <a:spcBef>
                <a:spcPts val="141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payload range from about 2,000 kg to 5,000 kg has the largest success rate.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309880" rtl="0" algn="just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‘FT’ booster version category has the largest success rate.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41"/>
          <p:cNvSpPr txBox="1"/>
          <p:nvPr>
            <p:ph type="title"/>
          </p:nvPr>
        </p:nvSpPr>
        <p:spPr>
          <a:xfrm>
            <a:off x="848969" y="444246"/>
            <a:ext cx="10245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C7CDB"/>
                </a:solidFill>
              </a:rPr>
              <a:t>Payload vs. Launch Outcome</a:t>
            </a:r>
            <a:endParaRPr>
              <a:solidFill>
                <a:srgbClr val="1C7CDB"/>
              </a:solidFill>
            </a:endParaRPr>
          </a:p>
        </p:txBody>
      </p:sp>
      <p:grpSp>
        <p:nvGrpSpPr>
          <p:cNvPr id="471" name="Google Shape;471;p41"/>
          <p:cNvGrpSpPr/>
          <p:nvPr/>
        </p:nvGrpSpPr>
        <p:grpSpPr>
          <a:xfrm>
            <a:off x="4495800" y="1385316"/>
            <a:ext cx="3609340" cy="1809114"/>
            <a:chOff x="4495800" y="1385316"/>
            <a:chExt cx="3609340" cy="1809114"/>
          </a:xfrm>
        </p:grpSpPr>
        <p:pic>
          <p:nvPicPr>
            <p:cNvPr id="472" name="Google Shape;472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500372" y="1389887"/>
              <a:ext cx="3599688" cy="17998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3" name="Google Shape;473;p41"/>
            <p:cNvSpPr/>
            <p:nvPr/>
          </p:nvSpPr>
          <p:spPr>
            <a:xfrm>
              <a:off x="4495800" y="1385316"/>
              <a:ext cx="3609340" cy="1809114"/>
            </a:xfrm>
            <a:custGeom>
              <a:rect b="b" l="l" r="r" t="t"/>
              <a:pathLst>
                <a:path extrusionOk="0" h="1809114" w="3609340">
                  <a:moveTo>
                    <a:pt x="0" y="1808988"/>
                  </a:moveTo>
                  <a:lnTo>
                    <a:pt x="3608832" y="1808988"/>
                  </a:lnTo>
                  <a:lnTo>
                    <a:pt x="3608832" y="0"/>
                  </a:lnTo>
                  <a:lnTo>
                    <a:pt x="0" y="0"/>
                  </a:lnTo>
                  <a:lnTo>
                    <a:pt x="0" y="1808988"/>
                  </a:lnTo>
                  <a:close/>
                </a:path>
              </a:pathLst>
            </a:custGeom>
            <a:noFill/>
            <a:ln cap="flat" cmpd="sng" w="9525">
              <a:solidFill>
                <a:srgbClr val="4471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4" name="Google Shape;474;p41"/>
          <p:cNvSpPr txBox="1"/>
          <p:nvPr/>
        </p:nvSpPr>
        <p:spPr>
          <a:xfrm>
            <a:off x="9105138" y="5741009"/>
            <a:ext cx="194754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VAFB SLC-4E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41"/>
          <p:cNvSpPr txBox="1"/>
          <p:nvPr/>
        </p:nvSpPr>
        <p:spPr>
          <a:xfrm>
            <a:off x="5415534" y="5741009"/>
            <a:ext cx="176974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KSC LC-39A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41"/>
          <p:cNvSpPr txBox="1"/>
          <p:nvPr/>
        </p:nvSpPr>
        <p:spPr>
          <a:xfrm>
            <a:off x="5314950" y="3170046"/>
            <a:ext cx="197167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CCAFS LC-40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41"/>
          <p:cNvSpPr txBox="1"/>
          <p:nvPr/>
        </p:nvSpPr>
        <p:spPr>
          <a:xfrm>
            <a:off x="9080754" y="3174618"/>
            <a:ext cx="1997075" cy="360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CCAFS SLC-40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8" name="Google Shape;478;p41"/>
          <p:cNvGrpSpPr/>
          <p:nvPr/>
        </p:nvGrpSpPr>
        <p:grpSpPr>
          <a:xfrm>
            <a:off x="8275319" y="1385316"/>
            <a:ext cx="3609340" cy="1809114"/>
            <a:chOff x="8275319" y="1385316"/>
            <a:chExt cx="3609340" cy="1809114"/>
          </a:xfrm>
        </p:grpSpPr>
        <p:pic>
          <p:nvPicPr>
            <p:cNvPr id="479" name="Google Shape;479;p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279891" y="1389887"/>
              <a:ext cx="3599688" cy="17998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0" name="Google Shape;480;p41"/>
            <p:cNvSpPr/>
            <p:nvPr/>
          </p:nvSpPr>
          <p:spPr>
            <a:xfrm>
              <a:off x="8275319" y="1385316"/>
              <a:ext cx="3609340" cy="1809114"/>
            </a:xfrm>
            <a:custGeom>
              <a:rect b="b" l="l" r="r" t="t"/>
              <a:pathLst>
                <a:path extrusionOk="0" h="1809114" w="3609340">
                  <a:moveTo>
                    <a:pt x="0" y="1808988"/>
                  </a:moveTo>
                  <a:lnTo>
                    <a:pt x="3608831" y="1808988"/>
                  </a:lnTo>
                  <a:lnTo>
                    <a:pt x="3608831" y="0"/>
                  </a:lnTo>
                  <a:lnTo>
                    <a:pt x="0" y="0"/>
                  </a:lnTo>
                  <a:lnTo>
                    <a:pt x="0" y="1808988"/>
                  </a:lnTo>
                  <a:close/>
                </a:path>
              </a:pathLst>
            </a:custGeom>
            <a:noFill/>
            <a:ln cap="flat" cmpd="sng" w="9525">
              <a:solidFill>
                <a:srgbClr val="4471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1" name="Google Shape;481;p41"/>
          <p:cNvGrpSpPr/>
          <p:nvPr/>
        </p:nvGrpSpPr>
        <p:grpSpPr>
          <a:xfrm>
            <a:off x="4495800" y="3954780"/>
            <a:ext cx="3609340" cy="1811020"/>
            <a:chOff x="4495800" y="3954780"/>
            <a:chExt cx="3609340" cy="1811020"/>
          </a:xfrm>
        </p:grpSpPr>
        <p:pic>
          <p:nvPicPr>
            <p:cNvPr id="482" name="Google Shape;482;p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500372" y="3959352"/>
              <a:ext cx="3599687" cy="18013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3" name="Google Shape;483;p41"/>
            <p:cNvSpPr/>
            <p:nvPr/>
          </p:nvSpPr>
          <p:spPr>
            <a:xfrm>
              <a:off x="4495800" y="3954780"/>
              <a:ext cx="3609340" cy="1811020"/>
            </a:xfrm>
            <a:custGeom>
              <a:rect b="b" l="l" r="r" t="t"/>
              <a:pathLst>
                <a:path extrusionOk="0" h="1811020" w="3609340">
                  <a:moveTo>
                    <a:pt x="0" y="1810512"/>
                  </a:moveTo>
                  <a:lnTo>
                    <a:pt x="3608832" y="1810512"/>
                  </a:lnTo>
                  <a:lnTo>
                    <a:pt x="3608832" y="0"/>
                  </a:lnTo>
                  <a:lnTo>
                    <a:pt x="0" y="0"/>
                  </a:lnTo>
                  <a:lnTo>
                    <a:pt x="0" y="1810512"/>
                  </a:lnTo>
                  <a:close/>
                </a:path>
              </a:pathLst>
            </a:custGeom>
            <a:noFill/>
            <a:ln cap="flat" cmpd="sng" w="9525">
              <a:solidFill>
                <a:srgbClr val="4471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4" name="Google Shape;484;p41"/>
          <p:cNvGrpSpPr/>
          <p:nvPr/>
        </p:nvGrpSpPr>
        <p:grpSpPr>
          <a:xfrm>
            <a:off x="8275319" y="3954780"/>
            <a:ext cx="3609340" cy="1811020"/>
            <a:chOff x="8275319" y="3954780"/>
            <a:chExt cx="3609340" cy="1811020"/>
          </a:xfrm>
        </p:grpSpPr>
        <p:pic>
          <p:nvPicPr>
            <p:cNvPr id="485" name="Google Shape;485;p4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279891" y="3959352"/>
              <a:ext cx="3599688" cy="18013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6" name="Google Shape;486;p41"/>
            <p:cNvSpPr/>
            <p:nvPr/>
          </p:nvSpPr>
          <p:spPr>
            <a:xfrm>
              <a:off x="8275319" y="3954780"/>
              <a:ext cx="3609340" cy="1811020"/>
            </a:xfrm>
            <a:custGeom>
              <a:rect b="b" l="l" r="r" t="t"/>
              <a:pathLst>
                <a:path extrusionOk="0" h="1811020" w="3609340">
                  <a:moveTo>
                    <a:pt x="0" y="1810512"/>
                  </a:moveTo>
                  <a:lnTo>
                    <a:pt x="3608831" y="1810512"/>
                  </a:lnTo>
                  <a:lnTo>
                    <a:pt x="3608831" y="0"/>
                  </a:lnTo>
                  <a:lnTo>
                    <a:pt x="0" y="0"/>
                  </a:lnTo>
                  <a:lnTo>
                    <a:pt x="0" y="1810512"/>
                  </a:lnTo>
                  <a:close/>
                </a:path>
              </a:pathLst>
            </a:custGeom>
            <a:noFill/>
            <a:ln cap="flat" cmpd="sng" w="9525">
              <a:solidFill>
                <a:srgbClr val="4471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7" name="Google Shape;487;p41"/>
          <p:cNvSpPr txBox="1"/>
          <p:nvPr>
            <p:ph idx="12" type="sldNum"/>
          </p:nvPr>
        </p:nvSpPr>
        <p:spPr>
          <a:xfrm>
            <a:off x="11102975" y="6107681"/>
            <a:ext cx="314959" cy="252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65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2"/>
          <p:cNvSpPr/>
          <p:nvPr/>
        </p:nvSpPr>
        <p:spPr>
          <a:xfrm>
            <a:off x="798576" y="2529839"/>
            <a:ext cx="1057910" cy="368935"/>
          </a:xfrm>
          <a:custGeom>
            <a:rect b="b" l="l" r="r" t="t"/>
            <a:pathLst>
              <a:path extrusionOk="0" h="368935" w="1057910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947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2"/>
          <p:cNvSpPr txBox="1"/>
          <p:nvPr/>
        </p:nvSpPr>
        <p:spPr>
          <a:xfrm>
            <a:off x="876706" y="2548254"/>
            <a:ext cx="87947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rlito"/>
                <a:ea typeface="Carlito"/>
                <a:cs typeface="Carlito"/>
                <a:sym typeface="Carlito"/>
              </a:rPr>
              <a:t>Section 5</a:t>
            </a:r>
            <a:endParaRPr sz="1800">
              <a:latin typeface="Carlito"/>
              <a:ea typeface="Carlito"/>
              <a:cs typeface="Carlito"/>
              <a:sym typeface="Carli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3"/>
          <p:cNvSpPr txBox="1"/>
          <p:nvPr/>
        </p:nvSpPr>
        <p:spPr>
          <a:xfrm>
            <a:off x="798982" y="1415287"/>
            <a:ext cx="3658235" cy="17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28600" lvl="0" marL="2413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All models performed equally well except for the Decision Tree model which performed poorly relative to the other models.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43"/>
          <p:cNvSpPr txBox="1"/>
          <p:nvPr>
            <p:ph type="title"/>
          </p:nvPr>
        </p:nvSpPr>
        <p:spPr>
          <a:xfrm>
            <a:off x="848969" y="444246"/>
            <a:ext cx="10245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C7CDB"/>
                </a:solidFill>
              </a:rPr>
              <a:t>Classification Accuracy</a:t>
            </a:r>
            <a:endParaRPr>
              <a:solidFill>
                <a:srgbClr val="1C7CDB"/>
              </a:solidFill>
            </a:endParaRPr>
          </a:p>
        </p:txBody>
      </p:sp>
      <p:grpSp>
        <p:nvGrpSpPr>
          <p:cNvPr id="501" name="Google Shape;501;p43"/>
          <p:cNvGrpSpPr/>
          <p:nvPr/>
        </p:nvGrpSpPr>
        <p:grpSpPr>
          <a:xfrm>
            <a:off x="4675631" y="1385316"/>
            <a:ext cx="6849109" cy="3505200"/>
            <a:chOff x="4675631" y="1385316"/>
            <a:chExt cx="6849109" cy="3505200"/>
          </a:xfrm>
        </p:grpSpPr>
        <p:pic>
          <p:nvPicPr>
            <p:cNvPr id="502" name="Google Shape;502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80203" y="1389888"/>
              <a:ext cx="6839711" cy="34960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3" name="Google Shape;503;p43"/>
            <p:cNvSpPr/>
            <p:nvPr/>
          </p:nvSpPr>
          <p:spPr>
            <a:xfrm>
              <a:off x="4675631" y="1385316"/>
              <a:ext cx="6849109" cy="3505200"/>
            </a:xfrm>
            <a:custGeom>
              <a:rect b="b" l="l" r="r" t="t"/>
              <a:pathLst>
                <a:path extrusionOk="0" h="3505200" w="6849109">
                  <a:moveTo>
                    <a:pt x="0" y="3505200"/>
                  </a:moveTo>
                  <a:lnTo>
                    <a:pt x="6848856" y="3505200"/>
                  </a:lnTo>
                  <a:lnTo>
                    <a:pt x="6848856" y="0"/>
                  </a:lnTo>
                  <a:lnTo>
                    <a:pt x="0" y="0"/>
                  </a:lnTo>
                  <a:lnTo>
                    <a:pt x="0" y="3505200"/>
                  </a:lnTo>
                  <a:close/>
                </a:path>
              </a:pathLst>
            </a:custGeom>
            <a:noFill/>
            <a:ln cap="flat" cmpd="sng" w="9525">
              <a:solidFill>
                <a:srgbClr val="4471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4" name="Google Shape;504;p43"/>
          <p:cNvSpPr txBox="1"/>
          <p:nvPr>
            <p:ph idx="12" type="sldNum"/>
          </p:nvPr>
        </p:nvSpPr>
        <p:spPr>
          <a:xfrm>
            <a:off x="11102975" y="6107681"/>
            <a:ext cx="314959" cy="252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65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4"/>
          <p:cNvSpPr txBox="1"/>
          <p:nvPr/>
        </p:nvSpPr>
        <p:spPr>
          <a:xfrm>
            <a:off x="798982" y="1415287"/>
            <a:ext cx="5006975" cy="1209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27965" lvl="0" marL="2406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Shown here is the confusion matrix for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Logistic Regression model.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227965" lvl="0" marL="240665" rtl="0" algn="l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Confusion matrices can be read as: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44"/>
          <p:cNvSpPr txBox="1"/>
          <p:nvPr/>
        </p:nvSpPr>
        <p:spPr>
          <a:xfrm>
            <a:off x="798982" y="4829378"/>
            <a:ext cx="4772660" cy="1266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27965" lvl="0" marL="2406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Prediction Breakdown: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227965" lvl="1" marL="697865" rtl="0" algn="l">
              <a:lnSpc>
                <a:spcPct val="100000"/>
              </a:lnSpc>
              <a:spcBef>
                <a:spcPts val="1425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12 True Positives and 3 True Negatives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27965" lvl="1" marL="697865" rtl="0" algn="l">
              <a:lnSpc>
                <a:spcPct val="100000"/>
              </a:lnSpc>
              <a:spcBef>
                <a:spcPts val="139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3 False Positives and 0 False Negatives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44"/>
          <p:cNvSpPr txBox="1"/>
          <p:nvPr>
            <p:ph type="title"/>
          </p:nvPr>
        </p:nvSpPr>
        <p:spPr>
          <a:xfrm>
            <a:off x="848969" y="444246"/>
            <a:ext cx="10245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C7CDB"/>
                </a:solidFill>
              </a:rPr>
              <a:t>Confusion Matrix</a:t>
            </a:r>
            <a:endParaRPr>
              <a:solidFill>
                <a:srgbClr val="1C7CDB"/>
              </a:solidFill>
            </a:endParaRPr>
          </a:p>
        </p:txBody>
      </p:sp>
      <p:grpSp>
        <p:nvGrpSpPr>
          <p:cNvPr id="512" name="Google Shape;512;p44"/>
          <p:cNvGrpSpPr/>
          <p:nvPr/>
        </p:nvGrpSpPr>
        <p:grpSpPr>
          <a:xfrm>
            <a:off x="6115812" y="1385316"/>
            <a:ext cx="5354320" cy="4328160"/>
            <a:chOff x="6115812" y="1385316"/>
            <a:chExt cx="5354320" cy="4328160"/>
          </a:xfrm>
        </p:grpSpPr>
        <p:pic>
          <p:nvPicPr>
            <p:cNvPr id="513" name="Google Shape;513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20384" y="1389888"/>
              <a:ext cx="5344668" cy="43190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4" name="Google Shape;514;p44"/>
            <p:cNvSpPr/>
            <p:nvPr/>
          </p:nvSpPr>
          <p:spPr>
            <a:xfrm>
              <a:off x="6115812" y="1385316"/>
              <a:ext cx="5354320" cy="4328160"/>
            </a:xfrm>
            <a:custGeom>
              <a:rect b="b" l="l" r="r" t="t"/>
              <a:pathLst>
                <a:path extrusionOk="0" h="4328160" w="5354320">
                  <a:moveTo>
                    <a:pt x="0" y="4328160"/>
                  </a:moveTo>
                  <a:lnTo>
                    <a:pt x="5353812" y="4328160"/>
                  </a:lnTo>
                  <a:lnTo>
                    <a:pt x="5353812" y="0"/>
                  </a:lnTo>
                  <a:lnTo>
                    <a:pt x="0" y="0"/>
                  </a:lnTo>
                  <a:lnTo>
                    <a:pt x="0" y="4328160"/>
                  </a:lnTo>
                  <a:close/>
                </a:path>
              </a:pathLst>
            </a:custGeom>
            <a:noFill/>
            <a:ln cap="flat" cmpd="sng" w="9525">
              <a:solidFill>
                <a:srgbClr val="4471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15" name="Google Shape;515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5172" y="2709672"/>
            <a:ext cx="1895855" cy="189585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4"/>
          <p:cNvSpPr txBox="1"/>
          <p:nvPr>
            <p:ph idx="12" type="sldNum"/>
          </p:nvPr>
        </p:nvSpPr>
        <p:spPr>
          <a:xfrm>
            <a:off x="11102975" y="6107681"/>
            <a:ext cx="314959" cy="252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65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5"/>
          <p:cNvSpPr txBox="1"/>
          <p:nvPr/>
        </p:nvSpPr>
        <p:spPr>
          <a:xfrm>
            <a:off x="798982" y="1415287"/>
            <a:ext cx="10630535" cy="2393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27965" lvl="0" marL="2406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SpaceX does not have a perfect track record of Falcon 9 first stage landing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outcomes.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5080" rtl="0" algn="l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SpaceX’s Falcon 9 first stage landing outcomes have been trending towards greater success as more launches are made.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227965" lvl="0" marL="240665" rtl="0" algn="l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machine learning models can be used to predict future SpaceX Falcon 9 first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stage landing outcomes.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45"/>
          <p:cNvSpPr txBox="1"/>
          <p:nvPr>
            <p:ph type="title"/>
          </p:nvPr>
        </p:nvSpPr>
        <p:spPr>
          <a:xfrm>
            <a:off x="848969" y="444246"/>
            <a:ext cx="10245725" cy="5953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Conclusions</a:t>
            </a:r>
            <a:endParaRPr/>
          </a:p>
        </p:txBody>
      </p:sp>
      <p:sp>
        <p:nvSpPr>
          <p:cNvPr id="523" name="Google Shape;523;p45"/>
          <p:cNvSpPr txBox="1"/>
          <p:nvPr>
            <p:ph idx="12" type="sldNum"/>
          </p:nvPr>
        </p:nvSpPr>
        <p:spPr>
          <a:xfrm>
            <a:off x="11102975" y="6107681"/>
            <a:ext cx="314959" cy="252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65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6"/>
          <p:cNvSpPr txBox="1"/>
          <p:nvPr/>
        </p:nvSpPr>
        <p:spPr>
          <a:xfrm>
            <a:off x="11128375" y="6088481"/>
            <a:ext cx="251460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rPr>
              <a:t>46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46"/>
          <p:cNvSpPr txBox="1"/>
          <p:nvPr/>
        </p:nvSpPr>
        <p:spPr>
          <a:xfrm>
            <a:off x="798975" y="1381749"/>
            <a:ext cx="10161300" cy="47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27965" lvl="0" marL="2406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Initial Data Sets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227965" lvl="0" marL="240665" rtl="0" algn="l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SzPts val="1000"/>
              <a:buFont typeface="Arial"/>
              <a:buChar char="•"/>
            </a:pPr>
            <a:r>
              <a:rPr b="1" lang="en-US" sz="1000">
                <a:latin typeface="Arial"/>
                <a:ea typeface="Arial"/>
                <a:cs typeface="Arial"/>
                <a:sym typeface="Arial"/>
              </a:rPr>
              <a:t>SpaceX API (JSON): </a:t>
            </a:r>
            <a:r>
              <a:rPr lang="en-US" sz="1000" u="sng">
                <a:solidFill>
                  <a:srgbClr val="0462C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https://cf-courses-data.s3.us.cloud-object-storage.appdomain.cloud/IBM-DS0321EN-SkillsNetwork/datasets/API_call_spacex_api.json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SzPts val="1000"/>
              <a:buFont typeface="Arial"/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27965" lvl="0" marL="2406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•"/>
            </a:pPr>
            <a:r>
              <a:rPr b="1" lang="en-US" sz="1000">
                <a:latin typeface="Arial"/>
                <a:ea typeface="Arial"/>
                <a:cs typeface="Arial"/>
                <a:sym typeface="Arial"/>
              </a:rPr>
              <a:t>Wikipedia (Webpage): </a:t>
            </a:r>
            <a:r>
              <a:rPr lang="en-US" sz="1000" u="sng">
                <a:solidFill>
                  <a:srgbClr val="0462C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https://en.wikipedia.org/w/index.php?title=List_of_Falcon_9_and_Falcon_Heavy_launches&amp;oldid=1027686922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000"/>
              <a:buFont typeface="Arial"/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508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•"/>
            </a:pPr>
            <a:r>
              <a:rPr b="1" lang="en-US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SpaceX (CSV): </a:t>
            </a:r>
            <a:r>
              <a:rPr lang="en-US" sz="1000" u="sng">
                <a:solidFill>
                  <a:srgbClr val="0462C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https://cf-courses-data.s3.us.cloud-object-storage.appdomain.cloud/IBM-DS0321EN- SkillsNetwork/labs/module_2/data/Spacex.csv?utm_medium=Exinfluencer&amp;utm_source=Exinfluencer&amp;utm_content=000026UJ&amp;utm_term=10006555&amp;utm_id=NA-SkillsNetwork- Channel-SkillsNetworkCoursesIBMDS0321ENSkillsNetwork26802033-2022-01-01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SzPts val="1000"/>
              <a:buFont typeface="Arial"/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27965" lvl="0" marL="2406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•"/>
            </a:pPr>
            <a:r>
              <a:rPr b="1" lang="en-US" sz="1000">
                <a:latin typeface="Arial"/>
                <a:ea typeface="Arial"/>
                <a:cs typeface="Arial"/>
                <a:sym typeface="Arial"/>
              </a:rPr>
              <a:t>Launch Geo (CSV): </a:t>
            </a:r>
            <a:r>
              <a:rPr lang="en-US" sz="1000" u="sng">
                <a:solidFill>
                  <a:srgbClr val="0462C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https://cf-courses-data.s3.us.cloud-object-storage.appdomain.cloud/IBM-DS0321EN-SkillsNetwork/datasets/spacex_launch_geo.csv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SzPts val="1000"/>
              <a:buFont typeface="Arial"/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27965" lvl="0" marL="2406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•"/>
            </a:pPr>
            <a:r>
              <a:rPr b="1" lang="en-US" sz="1000">
                <a:latin typeface="Arial"/>
                <a:ea typeface="Arial"/>
                <a:cs typeface="Arial"/>
                <a:sym typeface="Arial"/>
              </a:rPr>
              <a:t>Launch Dash (CSV): </a:t>
            </a:r>
            <a:r>
              <a:rPr lang="en-US" sz="1000" u="sng">
                <a:solidFill>
                  <a:srgbClr val="0462C1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https://cf-courses-data.s3.us.cloud-object-storage.appdomain.cloud/IBM-DS0321EN-SkillsNetwork/datasets/spacex_launch_dash.csv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27965" lvl="0" marL="240665" rtl="0" algn="l">
              <a:lnSpc>
                <a:spcPct val="100000"/>
              </a:lnSpc>
              <a:spcBef>
                <a:spcPts val="1105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Data Sets (.csv files)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227965" lvl="0" marL="240665" rtl="0" algn="l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SzPts val="1000"/>
              <a:buFont typeface="Arial"/>
              <a:buChar char="•"/>
            </a:pPr>
            <a:r>
              <a:rPr b="1" lang="en-US" sz="1000">
                <a:latin typeface="Arial"/>
                <a:ea typeface="Arial"/>
                <a:cs typeface="Arial"/>
                <a:sym typeface="Arial"/>
              </a:rPr>
              <a:t>GitHub URL (CSV 1):</a:t>
            </a:r>
            <a:r>
              <a:rPr lang="en-US" sz="1000" u="sng">
                <a:solidFill>
                  <a:srgbClr val="0462C1"/>
                </a:solidFill>
              </a:rPr>
              <a:t> </a:t>
            </a:r>
            <a:r>
              <a:rPr lang="en-US" sz="1000" u="sng">
                <a:solidFill>
                  <a:srgbClr val="0462C1"/>
                </a:solidFill>
              </a:rPr>
              <a:t>https://github.com/vannguyen80/python/tree/main/</a:t>
            </a:r>
            <a:r>
              <a:rPr lang="en-US" sz="1000" u="sng">
                <a:solidFill>
                  <a:srgbClr val="0462C1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dataset_part_1.csv</a:t>
            </a:r>
            <a:endParaRPr sz="1000" u="sng">
              <a:solidFill>
                <a:srgbClr val="0462C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SzPts val="1000"/>
              <a:buFont typeface="Arial"/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27965" lvl="0" marL="240665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1000"/>
              <a:buFont typeface="Arial"/>
              <a:buChar char="•"/>
            </a:pPr>
            <a:r>
              <a:rPr b="1" lang="en-US" sz="1000">
                <a:latin typeface="Arial"/>
                <a:ea typeface="Arial"/>
                <a:cs typeface="Arial"/>
                <a:sym typeface="Arial"/>
              </a:rPr>
              <a:t>GitHub URL (Web Scraped): </a:t>
            </a:r>
            <a:r>
              <a:rPr lang="en-US" sz="1000" u="sng">
                <a:solidFill>
                  <a:srgbClr val="0462C1"/>
                </a:solidFill>
              </a:rPr>
              <a:t>https://github.com/vannguyen80/python/tree/main</a:t>
            </a:r>
            <a:r>
              <a:rPr lang="en-US" sz="1000" u="sng">
                <a:solidFill>
                  <a:srgbClr val="0462C1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/spacex_web_scraped.csv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SzPts val="1000"/>
              <a:buFont typeface="Arial"/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27965" lvl="0" marL="2406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•"/>
            </a:pPr>
            <a:r>
              <a:rPr b="1" lang="en-US" sz="1000">
                <a:latin typeface="Arial"/>
                <a:ea typeface="Arial"/>
                <a:cs typeface="Arial"/>
                <a:sym typeface="Arial"/>
              </a:rPr>
              <a:t>GitHub URL (CSV 2):</a:t>
            </a:r>
            <a:r>
              <a:rPr lang="en-US" sz="1000" u="sng">
                <a:solidFill>
                  <a:srgbClr val="0462C1"/>
                </a:solidFill>
              </a:rPr>
              <a:t> </a:t>
            </a:r>
            <a:r>
              <a:rPr lang="en-US" sz="1000" u="sng">
                <a:solidFill>
                  <a:srgbClr val="0462C1"/>
                </a:solidFill>
              </a:rPr>
              <a:t>https://github.com/vannguyen80/python/tree/main</a:t>
            </a:r>
            <a:r>
              <a:rPr lang="en-US" sz="1000" u="sng">
                <a:solidFill>
                  <a:srgbClr val="0462C1"/>
                </a:solid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/dataset_part_2.csv</a:t>
            </a:r>
            <a:endParaRPr sz="1000" u="sng">
              <a:solidFill>
                <a:srgbClr val="0462C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SzPts val="1000"/>
              <a:buFont typeface="Arial"/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27965" lvl="0" marL="2406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•"/>
            </a:pPr>
            <a:r>
              <a:rPr b="1" lang="en-US" sz="1000">
                <a:latin typeface="Arial"/>
                <a:ea typeface="Arial"/>
                <a:cs typeface="Arial"/>
                <a:sym typeface="Arial"/>
              </a:rPr>
              <a:t>GitHub URL (SpaceX):</a:t>
            </a:r>
            <a:r>
              <a:rPr lang="en-US" sz="1000" u="sng">
                <a:solidFill>
                  <a:srgbClr val="0462C1"/>
                </a:solidFill>
              </a:rPr>
              <a:t> </a:t>
            </a:r>
            <a:r>
              <a:rPr lang="en-US" sz="1000" u="sng">
                <a:solidFill>
                  <a:srgbClr val="0462C1"/>
                </a:solidFill>
              </a:rPr>
              <a:t>https://github.com/vannguyen80/python/tree/main</a:t>
            </a:r>
            <a:r>
              <a:rPr lang="en-US" sz="1000" u="sng">
                <a:solidFill>
                  <a:srgbClr val="0462C1"/>
                </a:solid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/Spacex.csv</a:t>
            </a:r>
            <a:endParaRPr sz="1000" u="sng">
              <a:solidFill>
                <a:srgbClr val="0462C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000"/>
              <a:buFont typeface="Arial"/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27965" lvl="0" marL="2406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•"/>
            </a:pPr>
            <a:r>
              <a:rPr b="1" lang="en-US" sz="1000">
                <a:latin typeface="Arial"/>
                <a:ea typeface="Arial"/>
                <a:cs typeface="Arial"/>
                <a:sym typeface="Arial"/>
              </a:rPr>
              <a:t>GitHub URL (CSV 3):</a:t>
            </a:r>
            <a:r>
              <a:rPr lang="en-US" sz="1000" u="sng">
                <a:solidFill>
                  <a:srgbClr val="0462C1"/>
                </a:solidFill>
              </a:rPr>
              <a:t> </a:t>
            </a:r>
            <a:r>
              <a:rPr lang="en-US" sz="1000" u="sng">
                <a:solidFill>
                  <a:srgbClr val="0462C1"/>
                </a:solidFill>
              </a:rPr>
              <a:t>https://github.com/vannguyen80/python/tree/main</a:t>
            </a:r>
            <a:r>
              <a:rPr lang="en-US" sz="1000" u="sng">
                <a:solidFill>
                  <a:srgbClr val="0462C1"/>
                </a:solid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/dataset_part_3.csv</a:t>
            </a:r>
            <a:endParaRPr sz="1000" u="sng">
              <a:solidFill>
                <a:srgbClr val="0462C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SzPts val="1000"/>
              <a:buFont typeface="Arial"/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27965" lvl="0" marL="2406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•"/>
            </a:pPr>
            <a:r>
              <a:rPr b="1" lang="en-US" sz="1000">
                <a:latin typeface="Arial"/>
                <a:ea typeface="Arial"/>
                <a:cs typeface="Arial"/>
                <a:sym typeface="Arial"/>
              </a:rPr>
              <a:t>GitHub URL (Launch Geo): </a:t>
            </a:r>
            <a:r>
              <a:rPr lang="en-US" sz="1000" u="sng">
                <a:solidFill>
                  <a:srgbClr val="0462C1"/>
                </a:solidFill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https://github.com/vannguyen80/python/tree/main</a:t>
            </a:r>
            <a:r>
              <a:rPr lang="en-US" sz="1000" u="sng">
                <a:solidFill>
                  <a:srgbClr val="0462C1"/>
                </a:solidFill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/spacex_launch_geo.csv</a:t>
            </a:r>
            <a:endParaRPr sz="1000" u="sng">
              <a:solidFill>
                <a:srgbClr val="0462C1"/>
              </a:solidFill>
            </a:endParaRPr>
          </a:p>
        </p:txBody>
      </p:sp>
      <p:sp>
        <p:nvSpPr>
          <p:cNvPr id="530" name="Google Shape;530;p46"/>
          <p:cNvSpPr txBox="1"/>
          <p:nvPr/>
        </p:nvSpPr>
        <p:spPr>
          <a:xfrm>
            <a:off x="798982" y="6099454"/>
            <a:ext cx="72402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27965" lvl="0" marL="2406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•"/>
            </a:pPr>
            <a:r>
              <a:rPr b="1" lang="en-US" sz="1000">
                <a:latin typeface="Arial"/>
                <a:ea typeface="Arial"/>
                <a:cs typeface="Arial"/>
                <a:sym typeface="Arial"/>
              </a:rPr>
              <a:t>GitHub URL (Launch Dash): </a:t>
            </a:r>
            <a:r>
              <a:rPr lang="en-US" sz="1000" u="sng">
                <a:solidFill>
                  <a:srgbClr val="0462C1"/>
                </a:solidFill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https://github.com/vannguyen80/python/tree/main</a:t>
            </a:r>
            <a:r>
              <a:rPr lang="en-US" sz="1000" u="sng">
                <a:solidFill>
                  <a:srgbClr val="0462C1"/>
                </a:solidFill>
                <a:latin typeface="Arial"/>
                <a:ea typeface="Arial"/>
                <a:cs typeface="Arial"/>
                <a:sym typeface="Arial"/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/spacex_launch_dash.csv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46"/>
          <p:cNvSpPr txBox="1"/>
          <p:nvPr>
            <p:ph type="title"/>
          </p:nvPr>
        </p:nvSpPr>
        <p:spPr>
          <a:xfrm>
            <a:off x="848969" y="444246"/>
            <a:ext cx="10245725" cy="5953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Appendix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7"/>
          <p:cNvSpPr txBox="1"/>
          <p:nvPr/>
        </p:nvSpPr>
        <p:spPr>
          <a:xfrm>
            <a:off x="11128375" y="6088481"/>
            <a:ext cx="251460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rPr>
              <a:t>47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47"/>
          <p:cNvSpPr txBox="1"/>
          <p:nvPr/>
        </p:nvSpPr>
        <p:spPr>
          <a:xfrm>
            <a:off x="798982" y="1415287"/>
            <a:ext cx="10152900" cy="30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27965" lvl="0" marL="2406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Jupyter Notebooks and Dashboard Python File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227965" lvl="0" marL="240665" rtl="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SzPts val="1000"/>
              <a:buFont typeface="Arial"/>
              <a:buChar char="•"/>
            </a:pPr>
            <a:r>
              <a:rPr b="1" lang="en-US" sz="1000">
                <a:latin typeface="Arial"/>
                <a:ea typeface="Arial"/>
                <a:cs typeface="Arial"/>
                <a:sym typeface="Arial"/>
              </a:rPr>
              <a:t>GitHub URL (Data Collection): </a:t>
            </a:r>
            <a:r>
              <a:rPr lang="en-US" sz="1000" u="sng">
                <a:solidFill>
                  <a:srgbClr val="0462C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https://github.com/vannguyen80/python/tree/main</a:t>
            </a:r>
            <a:r>
              <a:rPr lang="en-US" sz="1000" u="sng">
                <a:solidFill>
                  <a:srgbClr val="0462C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/1_Capstone</a:t>
            </a:r>
            <a:r>
              <a:rPr lang="en-US" sz="1000" u="sng">
                <a:solidFill>
                  <a:srgbClr val="0462C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_</a:t>
            </a:r>
            <a:r>
              <a:rPr lang="en-US" sz="1000" u="sng">
                <a:solidFill>
                  <a:srgbClr val="0462C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Data_Collection.ipynb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245"/>
              </a:spcBef>
              <a:spcAft>
                <a:spcPts val="0"/>
              </a:spcAft>
              <a:buSzPts val="1000"/>
              <a:buFont typeface="Arial"/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27965" lvl="0" marL="2406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•"/>
            </a:pPr>
            <a:r>
              <a:rPr b="1" lang="en-US" sz="1000">
                <a:latin typeface="Arial"/>
                <a:ea typeface="Arial"/>
                <a:cs typeface="Arial"/>
                <a:sym typeface="Arial"/>
              </a:rPr>
              <a:t>GitHub URL (Web Scraping): </a:t>
            </a:r>
            <a:r>
              <a:rPr lang="en-US" sz="1000" u="sng">
                <a:solidFill>
                  <a:srgbClr val="0462C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https://github.com/vannguyen80/python/tree/main</a:t>
            </a:r>
            <a:r>
              <a:rPr lang="en-US" sz="1000" u="sng">
                <a:solidFill>
                  <a:srgbClr val="0462C1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/2_Capstone</a:t>
            </a:r>
            <a:r>
              <a:rPr lang="en-US" sz="1000" u="sng">
                <a:solidFill>
                  <a:srgbClr val="0462C1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_</a:t>
            </a:r>
            <a:r>
              <a:rPr lang="en-US" sz="1000" u="sng">
                <a:solidFill>
                  <a:srgbClr val="0462C1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Webscraping.ipynb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000"/>
              <a:buFont typeface="Arial"/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27965" lvl="0" marL="240665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1000"/>
              <a:buFont typeface="Arial"/>
              <a:buChar char="•"/>
            </a:pPr>
            <a:r>
              <a:rPr b="1" lang="en-US" sz="1000">
                <a:latin typeface="Arial"/>
                <a:ea typeface="Arial"/>
                <a:cs typeface="Arial"/>
                <a:sym typeface="Arial"/>
              </a:rPr>
              <a:t>GitHub URL (Data Wrangling): </a:t>
            </a:r>
            <a:r>
              <a:rPr lang="en-US" sz="1000" u="sng">
                <a:solidFill>
                  <a:srgbClr val="0462C1"/>
                </a:solid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https://github.com/vannguyen80/python/tree/main</a:t>
            </a:r>
            <a:r>
              <a:rPr lang="en-US" sz="1000" u="sng">
                <a:solidFill>
                  <a:srgbClr val="0462C1"/>
                </a:solid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/3_Capstone</a:t>
            </a:r>
            <a:r>
              <a:rPr lang="en-US" sz="1000" u="sng">
                <a:solidFill>
                  <a:srgbClr val="0462C1"/>
                </a:solid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_</a:t>
            </a:r>
            <a:r>
              <a:rPr lang="en-US" sz="1000" u="sng">
                <a:solidFill>
                  <a:srgbClr val="0462C1"/>
                </a:solidFill>
                <a:latin typeface="Arial"/>
                <a:ea typeface="Arial"/>
                <a:cs typeface="Arial"/>
                <a:sym typeface="Arial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Data_Wrangling.ipynb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000"/>
              <a:buFont typeface="Arial"/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27965" lvl="0" marL="2406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•"/>
            </a:pPr>
            <a:r>
              <a:rPr b="1" lang="en-US" sz="1000">
                <a:latin typeface="Arial"/>
                <a:ea typeface="Arial"/>
                <a:cs typeface="Arial"/>
                <a:sym typeface="Arial"/>
              </a:rPr>
              <a:t>GitHub URL (EDA with SQL): </a:t>
            </a:r>
            <a:r>
              <a:rPr lang="en-US" sz="1000" u="sng">
                <a:solidFill>
                  <a:srgbClr val="0462C1"/>
                </a:solidFill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https://github.com/vannguyen80/python/tree/main</a:t>
            </a:r>
            <a:r>
              <a:rPr lang="en-US" sz="1000" u="sng">
                <a:solidFill>
                  <a:srgbClr val="0462C1"/>
                </a:solidFill>
                <a:latin typeface="Arial"/>
                <a:ea typeface="Arial"/>
                <a:cs typeface="Arial"/>
                <a:sym typeface="Arial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/4_Capstone</a:t>
            </a:r>
            <a:r>
              <a:rPr lang="en-US" sz="1000" u="sng">
                <a:solidFill>
                  <a:srgbClr val="0462C1"/>
                </a:solidFill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_</a:t>
            </a:r>
            <a:r>
              <a:rPr lang="en-US" sz="1000" u="sng">
                <a:solidFill>
                  <a:srgbClr val="0462C1"/>
                </a:solidFill>
                <a:latin typeface="Arial"/>
                <a:ea typeface="Arial"/>
                <a:cs typeface="Arial"/>
                <a:sym typeface="Arial"/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EDA_SQL.ipynb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000"/>
              <a:buFont typeface="Arial"/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27965" lvl="0" marL="2406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•"/>
            </a:pPr>
            <a:r>
              <a:rPr b="1" lang="en-US" sz="1000">
                <a:latin typeface="Arial"/>
                <a:ea typeface="Arial"/>
                <a:cs typeface="Arial"/>
                <a:sym typeface="Arial"/>
              </a:rPr>
              <a:t>GitHub URL (EDA with Data Visualization): </a:t>
            </a:r>
            <a:r>
              <a:rPr lang="en-US" sz="1000" u="sng">
                <a:solidFill>
                  <a:srgbClr val="0462C1"/>
                </a:solidFill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https://github.com/vannguyen80/python/tree/main</a:t>
            </a:r>
            <a:r>
              <a:rPr lang="en-US" sz="1000" u="sng">
                <a:solidFill>
                  <a:srgbClr val="0462C1"/>
                </a:solidFill>
                <a:latin typeface="Arial"/>
                <a:ea typeface="Arial"/>
                <a:cs typeface="Arial"/>
                <a:sym typeface="Arial"/>
                <a:hlinkClick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/5_Capstone</a:t>
            </a:r>
            <a:r>
              <a:rPr lang="en-US" sz="1000" u="sng">
                <a:solidFill>
                  <a:srgbClr val="0462C1"/>
                </a:solidFill>
                <a:hlinkClick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_</a:t>
            </a:r>
            <a:r>
              <a:rPr lang="en-US" sz="1000" u="sng">
                <a:solidFill>
                  <a:srgbClr val="0462C1"/>
                </a:solidFill>
                <a:latin typeface="Arial"/>
                <a:ea typeface="Arial"/>
                <a:cs typeface="Arial"/>
                <a:sym typeface="Arial"/>
                <a:hlinkClick r:id="rId2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EDA_Data_Visualization.ipynb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275"/>
              </a:spcBef>
              <a:spcAft>
                <a:spcPts val="0"/>
              </a:spcAft>
              <a:buSzPts val="1000"/>
              <a:buFont typeface="Arial"/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27965" lvl="0" marL="240665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1000"/>
              <a:buFont typeface="Arial"/>
              <a:buChar char="•"/>
            </a:pPr>
            <a:r>
              <a:rPr b="1" lang="en-US" sz="1000">
                <a:latin typeface="Arial"/>
                <a:ea typeface="Arial"/>
                <a:cs typeface="Arial"/>
                <a:sym typeface="Arial"/>
              </a:rPr>
              <a:t>GitHub URL (Folium Maps): </a:t>
            </a:r>
            <a:r>
              <a:rPr lang="en-US" sz="1000" u="sng">
                <a:solidFill>
                  <a:srgbClr val="0462C1"/>
                </a:solidFill>
                <a:hlinkClick r:id="rId2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https://github.com/vannguyen80/python/tree/main</a:t>
            </a:r>
            <a:r>
              <a:rPr lang="en-US" sz="1000" u="sng">
                <a:solidFill>
                  <a:srgbClr val="0462C1"/>
                </a:solidFill>
                <a:latin typeface="Arial"/>
                <a:ea typeface="Arial"/>
                <a:cs typeface="Arial"/>
                <a:sym typeface="Arial"/>
                <a:hlinkClick r:id="rId2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/6_Capstone</a:t>
            </a:r>
            <a:r>
              <a:rPr lang="en-US" sz="1000" u="sng">
                <a:solidFill>
                  <a:srgbClr val="0462C1"/>
                </a:solidFill>
                <a:hlinkClick r:id="rId2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_</a:t>
            </a:r>
            <a:r>
              <a:rPr lang="en-US" sz="1000" u="sng">
                <a:solidFill>
                  <a:srgbClr val="0462C1"/>
                </a:solidFill>
                <a:latin typeface="Arial"/>
                <a:ea typeface="Arial"/>
                <a:cs typeface="Arial"/>
                <a:sym typeface="Arial"/>
                <a:hlinkClick r:id="rId2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Launch_Site_Location.ipynb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000"/>
              <a:buFont typeface="Arial"/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27965" lvl="0" marL="2406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•"/>
            </a:pPr>
            <a:r>
              <a:rPr b="1" lang="en-US" sz="1000">
                <a:latin typeface="Arial"/>
                <a:ea typeface="Arial"/>
                <a:cs typeface="Arial"/>
                <a:sym typeface="Arial"/>
              </a:rPr>
              <a:t>GitHub URL (Dashboad File): </a:t>
            </a:r>
            <a:r>
              <a:rPr lang="en-US" sz="1000" u="sng">
                <a:solidFill>
                  <a:srgbClr val="0462C1"/>
                </a:solidFill>
                <a:hlinkClick r:id="rId2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https://github.com/vannguyen80/python/tree/main</a:t>
            </a:r>
            <a:r>
              <a:rPr lang="en-US" sz="1000" u="sng">
                <a:solidFill>
                  <a:srgbClr val="0462C1"/>
                </a:solidFill>
                <a:latin typeface="Arial"/>
                <a:ea typeface="Arial"/>
                <a:cs typeface="Arial"/>
                <a:sym typeface="Arial"/>
                <a:hlinkClick r:id="rId2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/JonathanMClark_spacex_dash_app.py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000"/>
              <a:buFont typeface="Arial"/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27965" lvl="0" marL="240665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1000"/>
              <a:buFont typeface="Arial"/>
              <a:buChar char="•"/>
            </a:pPr>
            <a:r>
              <a:rPr b="1" lang="en-US" sz="1000">
                <a:latin typeface="Arial"/>
                <a:ea typeface="Arial"/>
                <a:cs typeface="Arial"/>
                <a:sym typeface="Arial"/>
              </a:rPr>
              <a:t>GitHub URL (Machine Learning): </a:t>
            </a:r>
            <a:r>
              <a:rPr lang="en-US" sz="1000" u="sng">
                <a:solidFill>
                  <a:srgbClr val="0462C1"/>
                </a:solidFill>
                <a:hlinkClick r:id="rId2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https://github.com/vannguyen80/python/tree/main</a:t>
            </a:r>
            <a:r>
              <a:rPr lang="en-US" sz="1000" u="sng">
                <a:solidFill>
                  <a:srgbClr val="0462C1"/>
                </a:solidFill>
                <a:latin typeface="Arial"/>
                <a:ea typeface="Arial"/>
                <a:cs typeface="Arial"/>
                <a:sym typeface="Arial"/>
                <a:hlinkClick r:id="rId3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/7_Capstone</a:t>
            </a:r>
            <a:r>
              <a:rPr lang="en-US" sz="1000" u="sng">
                <a:solidFill>
                  <a:srgbClr val="0462C1"/>
                </a:solidFill>
                <a:hlinkClick r:id="rId3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_</a:t>
            </a:r>
            <a:r>
              <a:rPr lang="en-US" sz="1000" u="sng">
                <a:solidFill>
                  <a:srgbClr val="0462C1"/>
                </a:solidFill>
                <a:latin typeface="Arial"/>
                <a:ea typeface="Arial"/>
                <a:cs typeface="Arial"/>
                <a:sym typeface="Arial"/>
                <a:hlinkClick r:id="rId3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Machine_Learning_Prediction.ipynb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47"/>
          <p:cNvSpPr txBox="1"/>
          <p:nvPr>
            <p:ph type="title"/>
          </p:nvPr>
        </p:nvSpPr>
        <p:spPr>
          <a:xfrm>
            <a:off x="848969" y="444246"/>
            <a:ext cx="10245725" cy="5953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Appendix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5"/>
          <p:cNvSpPr txBox="1"/>
          <p:nvPr/>
        </p:nvSpPr>
        <p:spPr>
          <a:xfrm>
            <a:off x="11975083" y="6400596"/>
            <a:ext cx="138430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5"/>
          <p:cNvSpPr txBox="1"/>
          <p:nvPr/>
        </p:nvSpPr>
        <p:spPr>
          <a:xfrm>
            <a:off x="765048" y="2813304"/>
            <a:ext cx="1059180" cy="368935"/>
          </a:xfrm>
          <a:prstGeom prst="rect">
            <a:avLst/>
          </a:prstGeom>
          <a:solidFill>
            <a:srgbClr val="0947CA"/>
          </a:solidFill>
          <a:ln>
            <a:noFill/>
          </a:ln>
        </p:spPr>
        <p:txBody>
          <a:bodyPr anchorCtr="0" anchor="t" bIns="0" lIns="0" spcFirstLastPara="1" rIns="0" wrap="square" tIns="30475">
            <a:spAutoFit/>
          </a:bodyPr>
          <a:lstStyle/>
          <a:p>
            <a:pPr indent="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rlito"/>
                <a:ea typeface="Carlito"/>
                <a:cs typeface="Carlito"/>
                <a:sym typeface="Carlito"/>
              </a:rPr>
              <a:t>Section 1</a:t>
            </a:r>
            <a:endParaRPr sz="1800">
              <a:latin typeface="Carlito"/>
              <a:ea typeface="Carlito"/>
              <a:cs typeface="Carlito"/>
              <a:sym typeface="Carl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"/>
          <p:cNvSpPr txBox="1"/>
          <p:nvPr/>
        </p:nvSpPr>
        <p:spPr>
          <a:xfrm>
            <a:off x="11241151" y="6088481"/>
            <a:ext cx="138430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6"/>
          <p:cNvSpPr txBox="1"/>
          <p:nvPr/>
        </p:nvSpPr>
        <p:spPr>
          <a:xfrm>
            <a:off x="798982" y="1234287"/>
            <a:ext cx="10483800" cy="51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1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0A48CA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 sz="2900">
              <a:latin typeface="Arial"/>
              <a:ea typeface="Arial"/>
              <a:cs typeface="Arial"/>
              <a:sym typeface="Arial"/>
            </a:endParaRPr>
          </a:p>
          <a:p>
            <a:pPr indent="-227329" lvl="0" marL="240029" rtl="0" algn="l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292929"/>
              </a:buClr>
              <a:buSzPts val="2900"/>
              <a:buFont typeface="Arial"/>
              <a:buChar char="•"/>
            </a:pPr>
            <a:r>
              <a:rPr lang="en-US" sz="29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SpaceX API and Wikipedia launch table data was collected.</a:t>
            </a:r>
            <a:endParaRPr sz="2900">
              <a:latin typeface="Arial"/>
              <a:ea typeface="Arial"/>
              <a:cs typeface="Arial"/>
              <a:sym typeface="Arial"/>
            </a:endParaRPr>
          </a:p>
          <a:p>
            <a:pPr indent="-227329" lvl="0" marL="240029" marR="5080" rtl="0" algn="l">
              <a:lnSpc>
                <a:spcPct val="100000"/>
              </a:lnSpc>
              <a:spcBef>
                <a:spcPts val="1390"/>
              </a:spcBef>
              <a:spcAft>
                <a:spcPts val="0"/>
              </a:spcAft>
              <a:buClr>
                <a:srgbClr val="292929"/>
              </a:buClr>
              <a:buSzPts val="2900"/>
              <a:buFont typeface="Arial"/>
              <a:buChar char="•"/>
            </a:pPr>
            <a:r>
              <a:rPr lang="en-US" sz="29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Data was cleaned in preparation for visualizations, queries and 	machine learning model creation.</a:t>
            </a:r>
            <a:endParaRPr sz="2900">
              <a:latin typeface="Arial"/>
              <a:ea typeface="Arial"/>
              <a:cs typeface="Arial"/>
              <a:sym typeface="Arial"/>
            </a:endParaRPr>
          </a:p>
          <a:p>
            <a:pPr indent="-227328" lvl="0" marL="240028" marR="243203" rtl="0" algn="l">
              <a:lnSpc>
                <a:spcPct val="100000"/>
              </a:lnSpc>
              <a:spcBef>
                <a:spcPts val="1410"/>
              </a:spcBef>
              <a:spcAft>
                <a:spcPts val="0"/>
              </a:spcAft>
              <a:buClr>
                <a:srgbClr val="292929"/>
              </a:buClr>
              <a:buSzPts val="2900"/>
              <a:buFont typeface="Arial"/>
              <a:buChar char="•"/>
            </a:pPr>
            <a:r>
              <a:rPr lang="en-US" sz="2900">
                <a:solidFill>
                  <a:srgbClr val="292929"/>
                </a:solidFill>
              </a:rPr>
              <a:t>Interactive visual analytics were created using Plotly Dash and Folium.</a:t>
            </a:r>
            <a:endParaRPr sz="2900">
              <a:solidFill>
                <a:srgbClr val="292929"/>
              </a:solidFill>
            </a:endParaRPr>
          </a:p>
          <a:p>
            <a:pPr indent="-227329" lvl="0" marL="240029" marR="243204" rtl="0" algn="l">
              <a:lnSpc>
                <a:spcPct val="100000"/>
              </a:lnSpc>
              <a:spcBef>
                <a:spcPts val="1410"/>
              </a:spcBef>
              <a:spcAft>
                <a:spcPts val="0"/>
              </a:spcAft>
              <a:buClr>
                <a:srgbClr val="292929"/>
              </a:buClr>
              <a:buSzPts val="2900"/>
              <a:buFont typeface="Arial"/>
              <a:buChar char="•"/>
            </a:pPr>
            <a:r>
              <a:rPr lang="en-US" sz="29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Exploratory data analysis (EDA) was done using visualization 	and SQL.</a:t>
            </a:r>
            <a:endParaRPr sz="2900">
              <a:latin typeface="Arial"/>
              <a:ea typeface="Arial"/>
              <a:cs typeface="Arial"/>
              <a:sym typeface="Arial"/>
            </a:endParaRPr>
          </a:p>
          <a:p>
            <a:pPr indent="-227329" lvl="0" marL="240029" marR="1536065" rtl="0" algn="l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292929"/>
              </a:buClr>
              <a:buSzPts val="2900"/>
              <a:buFont typeface="Arial"/>
              <a:buChar char="•"/>
            </a:pPr>
            <a:r>
              <a:t/>
            </a:r>
            <a:endParaRPr sz="2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6"/>
          <p:cNvSpPr txBox="1"/>
          <p:nvPr/>
        </p:nvSpPr>
        <p:spPr>
          <a:xfrm>
            <a:off x="798982" y="5837326"/>
            <a:ext cx="95517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27329" lvl="0" marL="24002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900"/>
              <a:buFont typeface="Arial"/>
              <a:buChar char="•"/>
            </a:pPr>
            <a:r>
              <a:rPr lang="en-US" sz="29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Predictive analysis us</a:t>
            </a:r>
            <a:r>
              <a:rPr lang="en-US" sz="2900">
                <a:solidFill>
                  <a:srgbClr val="292929"/>
                </a:solidFill>
              </a:rPr>
              <a:t>ed</a:t>
            </a:r>
            <a:r>
              <a:rPr lang="en-US" sz="29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 classification models.</a:t>
            </a:r>
            <a:endParaRPr sz="2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6"/>
          <p:cNvSpPr txBox="1"/>
          <p:nvPr>
            <p:ph type="title"/>
          </p:nvPr>
        </p:nvSpPr>
        <p:spPr>
          <a:xfrm>
            <a:off x="848969" y="444246"/>
            <a:ext cx="10245725" cy="5953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Methodology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7"/>
          <p:cNvSpPr txBox="1"/>
          <p:nvPr/>
        </p:nvSpPr>
        <p:spPr>
          <a:xfrm>
            <a:off x="798982" y="1415287"/>
            <a:ext cx="10309225" cy="1718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27965" lvl="0" marL="2406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data sets were collected from: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227965" lvl="1" marL="697865" rtl="0" algn="l">
              <a:lnSpc>
                <a:spcPct val="100000"/>
              </a:lnSpc>
              <a:spcBef>
                <a:spcPts val="142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An IBM copy of a call to the publically accessible SpaceX API with launch data in JSON format.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27965" lvl="1" marL="697865" rtl="0" algn="l">
              <a:lnSpc>
                <a:spcPct val="100000"/>
              </a:lnSpc>
              <a:spcBef>
                <a:spcPts val="1395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 permanently linked Wikipedia page with launch data in HTML tables (9 June 2021 revision).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27965" lvl="1" marL="697865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Further data sets were provided. See darker green .csv files in top row of diagram below.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7"/>
          <p:cNvSpPr txBox="1"/>
          <p:nvPr>
            <p:ph type="title"/>
          </p:nvPr>
        </p:nvSpPr>
        <p:spPr>
          <a:xfrm>
            <a:off x="848969" y="444246"/>
            <a:ext cx="10245725" cy="5953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B9BD4"/>
                </a:solidFill>
              </a:rPr>
              <a:t>Data Collection</a:t>
            </a:r>
            <a:endParaRPr/>
          </a:p>
        </p:txBody>
      </p:sp>
      <p:grpSp>
        <p:nvGrpSpPr>
          <p:cNvPr id="89" name="Google Shape;89;p7"/>
          <p:cNvGrpSpPr/>
          <p:nvPr/>
        </p:nvGrpSpPr>
        <p:grpSpPr>
          <a:xfrm>
            <a:off x="1495044" y="3255264"/>
            <a:ext cx="6864350" cy="3176270"/>
            <a:chOff x="1495044" y="3255264"/>
            <a:chExt cx="6864350" cy="3176270"/>
          </a:xfrm>
        </p:grpSpPr>
        <p:pic>
          <p:nvPicPr>
            <p:cNvPr id="90" name="Google Shape;90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99616" y="3259836"/>
              <a:ext cx="6854952" cy="31668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p7"/>
            <p:cNvSpPr/>
            <p:nvPr/>
          </p:nvSpPr>
          <p:spPr>
            <a:xfrm>
              <a:off x="1495044" y="3255264"/>
              <a:ext cx="6864350" cy="3176270"/>
            </a:xfrm>
            <a:custGeom>
              <a:rect b="b" l="l" r="r" t="t"/>
              <a:pathLst>
                <a:path extrusionOk="0" h="3176270" w="6864350">
                  <a:moveTo>
                    <a:pt x="0" y="3176016"/>
                  </a:moveTo>
                  <a:lnTo>
                    <a:pt x="6864096" y="3176016"/>
                  </a:lnTo>
                  <a:lnTo>
                    <a:pt x="6864096" y="0"/>
                  </a:lnTo>
                  <a:lnTo>
                    <a:pt x="0" y="0"/>
                  </a:lnTo>
                  <a:lnTo>
                    <a:pt x="0" y="3176016"/>
                  </a:lnTo>
                  <a:close/>
                </a:path>
              </a:pathLst>
            </a:custGeom>
            <a:noFill/>
            <a:ln cap="flat" cmpd="sng" w="9525">
              <a:solidFill>
                <a:srgbClr val="4471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7"/>
          <p:cNvSpPr txBox="1"/>
          <p:nvPr>
            <p:ph idx="12" type="sldNum"/>
          </p:nvPr>
        </p:nvSpPr>
        <p:spPr>
          <a:xfrm>
            <a:off x="11102975" y="6107681"/>
            <a:ext cx="314959" cy="252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65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"/>
          <p:cNvSpPr txBox="1"/>
          <p:nvPr/>
        </p:nvSpPr>
        <p:spPr>
          <a:xfrm>
            <a:off x="6912356" y="1345184"/>
            <a:ext cx="3815079" cy="360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rPr>
              <a:t>Flowchart of SpaceX API Calls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8"/>
          <p:cNvSpPr txBox="1"/>
          <p:nvPr/>
        </p:nvSpPr>
        <p:spPr>
          <a:xfrm>
            <a:off x="798982" y="1415287"/>
            <a:ext cx="5599430" cy="1880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27965" lvl="0" marL="2406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SpaceX API has data available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publically.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5080" rtl="0" algn="l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Once a GET request has been made to the SpaceX API and the response received, the data can be placed into a Pandas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8"/>
          <p:cNvSpPr txBox="1"/>
          <p:nvPr/>
        </p:nvSpPr>
        <p:spPr>
          <a:xfrm>
            <a:off x="798982" y="3090511"/>
            <a:ext cx="5550000" cy="1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1750">
            <a:spAutoFit/>
          </a:bodyPr>
          <a:lstStyle/>
          <a:p>
            <a:pPr indent="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DataFrame for further analysis.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227965" lvl="0" marL="240665" rtl="0" algn="l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GitHub URL (Data Collection):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  </a:t>
            </a:r>
            <a:r>
              <a:rPr lang="en-US"/>
              <a:t>https://github.com/vannguyen80/python/tree/main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8"/>
          <p:cNvSpPr txBox="1"/>
          <p:nvPr>
            <p:ph type="title"/>
          </p:nvPr>
        </p:nvSpPr>
        <p:spPr>
          <a:xfrm>
            <a:off x="848969" y="444246"/>
            <a:ext cx="10245725" cy="5953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B9BD4"/>
                </a:solidFill>
              </a:rPr>
              <a:t>Data Collection – SpaceX API</a:t>
            </a:r>
            <a:endParaRPr/>
          </a:p>
        </p:txBody>
      </p:sp>
      <p:sp>
        <p:nvSpPr>
          <p:cNvPr id="101" name="Google Shape;101;p8"/>
          <p:cNvSpPr/>
          <p:nvPr/>
        </p:nvSpPr>
        <p:spPr>
          <a:xfrm>
            <a:off x="8598407" y="2322702"/>
            <a:ext cx="408940" cy="103505"/>
          </a:xfrm>
          <a:custGeom>
            <a:rect b="b" l="l" r="r" t="t"/>
            <a:pathLst>
              <a:path extrusionOk="0" h="103505" w="408940">
                <a:moveTo>
                  <a:pt x="383703" y="51688"/>
                </a:moveTo>
                <a:lnTo>
                  <a:pt x="313817" y="92456"/>
                </a:lnTo>
                <a:lnTo>
                  <a:pt x="312800" y="96266"/>
                </a:lnTo>
                <a:lnTo>
                  <a:pt x="316357" y="102362"/>
                </a:lnTo>
                <a:lnTo>
                  <a:pt x="320167" y="103377"/>
                </a:lnTo>
                <a:lnTo>
                  <a:pt x="397922" y="58038"/>
                </a:lnTo>
                <a:lnTo>
                  <a:pt x="396240" y="58038"/>
                </a:lnTo>
                <a:lnTo>
                  <a:pt x="396240" y="57150"/>
                </a:lnTo>
                <a:lnTo>
                  <a:pt x="393065" y="57150"/>
                </a:lnTo>
                <a:lnTo>
                  <a:pt x="383703" y="51688"/>
                </a:lnTo>
                <a:close/>
              </a:path>
              <a:path extrusionOk="0" h="103505" w="408940">
                <a:moveTo>
                  <a:pt x="372817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372817" y="58038"/>
                </a:lnTo>
                <a:lnTo>
                  <a:pt x="383703" y="51688"/>
                </a:lnTo>
                <a:lnTo>
                  <a:pt x="372817" y="45338"/>
                </a:lnTo>
                <a:close/>
              </a:path>
              <a:path extrusionOk="0" h="103505" w="408940">
                <a:moveTo>
                  <a:pt x="397922" y="45338"/>
                </a:moveTo>
                <a:lnTo>
                  <a:pt x="396240" y="45338"/>
                </a:lnTo>
                <a:lnTo>
                  <a:pt x="396240" y="58038"/>
                </a:lnTo>
                <a:lnTo>
                  <a:pt x="397922" y="58038"/>
                </a:lnTo>
                <a:lnTo>
                  <a:pt x="408813" y="51688"/>
                </a:lnTo>
                <a:lnTo>
                  <a:pt x="397922" y="45338"/>
                </a:lnTo>
                <a:close/>
              </a:path>
              <a:path extrusionOk="0" h="103505" w="408940">
                <a:moveTo>
                  <a:pt x="393065" y="46227"/>
                </a:moveTo>
                <a:lnTo>
                  <a:pt x="383703" y="51688"/>
                </a:lnTo>
                <a:lnTo>
                  <a:pt x="393065" y="57150"/>
                </a:lnTo>
                <a:lnTo>
                  <a:pt x="393065" y="46227"/>
                </a:lnTo>
                <a:close/>
              </a:path>
              <a:path extrusionOk="0" h="103505" w="408940">
                <a:moveTo>
                  <a:pt x="396240" y="46227"/>
                </a:moveTo>
                <a:lnTo>
                  <a:pt x="393065" y="46227"/>
                </a:lnTo>
                <a:lnTo>
                  <a:pt x="393065" y="57150"/>
                </a:lnTo>
                <a:lnTo>
                  <a:pt x="396240" y="57150"/>
                </a:lnTo>
                <a:lnTo>
                  <a:pt x="396240" y="46227"/>
                </a:lnTo>
                <a:close/>
              </a:path>
              <a:path extrusionOk="0" h="103505" w="408940">
                <a:moveTo>
                  <a:pt x="320167" y="0"/>
                </a:moveTo>
                <a:lnTo>
                  <a:pt x="316357" y="1016"/>
                </a:lnTo>
                <a:lnTo>
                  <a:pt x="312800" y="7112"/>
                </a:lnTo>
                <a:lnTo>
                  <a:pt x="313817" y="10922"/>
                </a:lnTo>
                <a:lnTo>
                  <a:pt x="383703" y="51688"/>
                </a:lnTo>
                <a:lnTo>
                  <a:pt x="393065" y="46227"/>
                </a:lnTo>
                <a:lnTo>
                  <a:pt x="396240" y="46227"/>
                </a:lnTo>
                <a:lnTo>
                  <a:pt x="396240" y="45338"/>
                </a:lnTo>
                <a:lnTo>
                  <a:pt x="397922" y="45338"/>
                </a:lnTo>
                <a:lnTo>
                  <a:pt x="320167" y="0"/>
                </a:lnTo>
                <a:close/>
              </a:path>
            </a:pathLst>
          </a:custGeom>
          <a:solidFill>
            <a:srgbClr val="44536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8"/>
          <p:cNvSpPr txBox="1"/>
          <p:nvPr/>
        </p:nvSpPr>
        <p:spPr>
          <a:xfrm>
            <a:off x="6690359" y="1801367"/>
            <a:ext cx="1910080" cy="1146175"/>
          </a:xfrm>
          <a:prstGeom prst="rect">
            <a:avLst/>
          </a:prstGeom>
          <a:solidFill>
            <a:srgbClr val="44536A"/>
          </a:solidFill>
          <a:ln cap="flat" cmpd="sng" w="12175">
            <a:solidFill>
              <a:srgbClr val="E7E6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936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073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rlito"/>
                <a:ea typeface="Carlito"/>
                <a:cs typeface="Carlito"/>
                <a:sym typeface="Carlito"/>
              </a:rPr>
              <a:t>Place call to API</a:t>
            </a:r>
            <a:endParaRPr sz="1600"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103" name="Google Shape;103;p8"/>
          <p:cNvSpPr/>
          <p:nvPr/>
        </p:nvSpPr>
        <p:spPr>
          <a:xfrm>
            <a:off x="7592694" y="2945892"/>
            <a:ext cx="2407920" cy="408940"/>
          </a:xfrm>
          <a:custGeom>
            <a:rect b="b" l="l" r="r" t="t"/>
            <a:pathLst>
              <a:path extrusionOk="0" h="408939" w="2407920">
                <a:moveTo>
                  <a:pt x="7111" y="312800"/>
                </a:moveTo>
                <a:lnTo>
                  <a:pt x="1015" y="316357"/>
                </a:lnTo>
                <a:lnTo>
                  <a:pt x="0" y="320167"/>
                </a:lnTo>
                <a:lnTo>
                  <a:pt x="51688" y="408813"/>
                </a:lnTo>
                <a:lnTo>
                  <a:pt x="59020" y="396240"/>
                </a:lnTo>
                <a:lnTo>
                  <a:pt x="45338" y="396240"/>
                </a:lnTo>
                <a:lnTo>
                  <a:pt x="45338" y="372817"/>
                </a:lnTo>
                <a:lnTo>
                  <a:pt x="10922" y="313817"/>
                </a:lnTo>
                <a:lnTo>
                  <a:pt x="7111" y="312800"/>
                </a:lnTo>
                <a:close/>
              </a:path>
              <a:path extrusionOk="0" h="408939" w="2407920">
                <a:moveTo>
                  <a:pt x="45339" y="372817"/>
                </a:moveTo>
                <a:lnTo>
                  <a:pt x="45338" y="396240"/>
                </a:lnTo>
                <a:lnTo>
                  <a:pt x="58038" y="396240"/>
                </a:lnTo>
                <a:lnTo>
                  <a:pt x="58038" y="393065"/>
                </a:lnTo>
                <a:lnTo>
                  <a:pt x="46227" y="393065"/>
                </a:lnTo>
                <a:lnTo>
                  <a:pt x="51688" y="383703"/>
                </a:lnTo>
                <a:lnTo>
                  <a:pt x="45339" y="372817"/>
                </a:lnTo>
                <a:close/>
              </a:path>
              <a:path extrusionOk="0" h="408939" w="2407920">
                <a:moveTo>
                  <a:pt x="96265" y="312800"/>
                </a:moveTo>
                <a:lnTo>
                  <a:pt x="92455" y="313817"/>
                </a:lnTo>
                <a:lnTo>
                  <a:pt x="58038" y="372817"/>
                </a:lnTo>
                <a:lnTo>
                  <a:pt x="58038" y="396240"/>
                </a:lnTo>
                <a:lnTo>
                  <a:pt x="59020" y="396240"/>
                </a:lnTo>
                <a:lnTo>
                  <a:pt x="103377" y="320167"/>
                </a:lnTo>
                <a:lnTo>
                  <a:pt x="102361" y="316357"/>
                </a:lnTo>
                <a:lnTo>
                  <a:pt x="96265" y="312800"/>
                </a:lnTo>
                <a:close/>
              </a:path>
              <a:path extrusionOk="0" h="408939" w="2407920">
                <a:moveTo>
                  <a:pt x="51689" y="383703"/>
                </a:moveTo>
                <a:lnTo>
                  <a:pt x="46227" y="393065"/>
                </a:lnTo>
                <a:lnTo>
                  <a:pt x="57150" y="393065"/>
                </a:lnTo>
                <a:lnTo>
                  <a:pt x="51689" y="383703"/>
                </a:lnTo>
                <a:close/>
              </a:path>
              <a:path extrusionOk="0" h="408939" w="2407920">
                <a:moveTo>
                  <a:pt x="58038" y="372817"/>
                </a:moveTo>
                <a:lnTo>
                  <a:pt x="51689" y="383703"/>
                </a:lnTo>
                <a:lnTo>
                  <a:pt x="57150" y="393065"/>
                </a:lnTo>
                <a:lnTo>
                  <a:pt x="58038" y="393065"/>
                </a:lnTo>
                <a:lnTo>
                  <a:pt x="58038" y="372817"/>
                </a:lnTo>
                <a:close/>
              </a:path>
              <a:path extrusionOk="0" h="408939" w="2407920">
                <a:moveTo>
                  <a:pt x="2395093" y="215137"/>
                </a:moveTo>
                <a:lnTo>
                  <a:pt x="45338" y="215137"/>
                </a:lnTo>
                <a:lnTo>
                  <a:pt x="45339" y="372817"/>
                </a:lnTo>
                <a:lnTo>
                  <a:pt x="51689" y="383703"/>
                </a:lnTo>
                <a:lnTo>
                  <a:pt x="58038" y="372817"/>
                </a:lnTo>
                <a:lnTo>
                  <a:pt x="58038" y="227837"/>
                </a:lnTo>
                <a:lnTo>
                  <a:pt x="51688" y="227837"/>
                </a:lnTo>
                <a:lnTo>
                  <a:pt x="58038" y="221487"/>
                </a:lnTo>
                <a:lnTo>
                  <a:pt x="2395093" y="221487"/>
                </a:lnTo>
                <a:lnTo>
                  <a:pt x="2395093" y="215137"/>
                </a:lnTo>
                <a:close/>
              </a:path>
              <a:path extrusionOk="0" h="408939" w="2407920">
                <a:moveTo>
                  <a:pt x="58038" y="221487"/>
                </a:moveTo>
                <a:lnTo>
                  <a:pt x="51688" y="227837"/>
                </a:lnTo>
                <a:lnTo>
                  <a:pt x="58038" y="227837"/>
                </a:lnTo>
                <a:lnTo>
                  <a:pt x="58038" y="221487"/>
                </a:lnTo>
                <a:close/>
              </a:path>
              <a:path extrusionOk="0" h="408939" w="2407920">
                <a:moveTo>
                  <a:pt x="2407793" y="215137"/>
                </a:moveTo>
                <a:lnTo>
                  <a:pt x="2401443" y="215137"/>
                </a:lnTo>
                <a:lnTo>
                  <a:pt x="2395093" y="221487"/>
                </a:lnTo>
                <a:lnTo>
                  <a:pt x="58038" y="221487"/>
                </a:lnTo>
                <a:lnTo>
                  <a:pt x="58038" y="227837"/>
                </a:lnTo>
                <a:lnTo>
                  <a:pt x="2407793" y="227837"/>
                </a:lnTo>
                <a:lnTo>
                  <a:pt x="2407793" y="215137"/>
                </a:lnTo>
                <a:close/>
              </a:path>
              <a:path extrusionOk="0" h="408939" w="2407920">
                <a:moveTo>
                  <a:pt x="2407793" y="0"/>
                </a:moveTo>
                <a:lnTo>
                  <a:pt x="2395093" y="0"/>
                </a:lnTo>
                <a:lnTo>
                  <a:pt x="2395093" y="221487"/>
                </a:lnTo>
                <a:lnTo>
                  <a:pt x="2401443" y="215137"/>
                </a:lnTo>
                <a:lnTo>
                  <a:pt x="2407793" y="215137"/>
                </a:lnTo>
                <a:lnTo>
                  <a:pt x="2407793" y="0"/>
                </a:lnTo>
                <a:close/>
              </a:path>
            </a:pathLst>
          </a:custGeom>
          <a:solidFill>
            <a:srgbClr val="44536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/>
          <p:cNvSpPr txBox="1"/>
          <p:nvPr/>
        </p:nvSpPr>
        <p:spPr>
          <a:xfrm>
            <a:off x="9040368" y="1801367"/>
            <a:ext cx="1910080" cy="1146175"/>
          </a:xfrm>
          <a:prstGeom prst="rect">
            <a:avLst/>
          </a:prstGeom>
          <a:solidFill>
            <a:srgbClr val="44536A"/>
          </a:solidFill>
          <a:ln cap="flat" cmpd="sng" w="12175">
            <a:solidFill>
              <a:srgbClr val="E7E6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24775">
            <a:spAutoFit/>
          </a:bodyPr>
          <a:lstStyle/>
          <a:p>
            <a:pPr indent="0" lvl="0" marL="160020" marR="153670" rtl="0" algn="ctr">
              <a:lnSpc>
                <a:spcPct val="9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rlito"/>
                <a:ea typeface="Carlito"/>
                <a:cs typeface="Carlito"/>
                <a:sym typeface="Carlito"/>
              </a:rPr>
              <a:t>Extract nested data and convert date format</a:t>
            </a:r>
            <a:endParaRPr sz="1600"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105" name="Google Shape;105;p8"/>
          <p:cNvSpPr/>
          <p:nvPr/>
        </p:nvSpPr>
        <p:spPr>
          <a:xfrm>
            <a:off x="8598407" y="3907663"/>
            <a:ext cx="408940" cy="103505"/>
          </a:xfrm>
          <a:custGeom>
            <a:rect b="b" l="l" r="r" t="t"/>
            <a:pathLst>
              <a:path extrusionOk="0" h="103504" w="408940">
                <a:moveTo>
                  <a:pt x="383703" y="51689"/>
                </a:moveTo>
                <a:lnTo>
                  <a:pt x="313817" y="92456"/>
                </a:lnTo>
                <a:lnTo>
                  <a:pt x="312800" y="96266"/>
                </a:lnTo>
                <a:lnTo>
                  <a:pt x="316357" y="102362"/>
                </a:lnTo>
                <a:lnTo>
                  <a:pt x="320167" y="103378"/>
                </a:lnTo>
                <a:lnTo>
                  <a:pt x="397922" y="58038"/>
                </a:lnTo>
                <a:lnTo>
                  <a:pt x="396240" y="58038"/>
                </a:lnTo>
                <a:lnTo>
                  <a:pt x="396240" y="57150"/>
                </a:lnTo>
                <a:lnTo>
                  <a:pt x="393065" y="57150"/>
                </a:lnTo>
                <a:lnTo>
                  <a:pt x="383703" y="51689"/>
                </a:lnTo>
                <a:close/>
              </a:path>
              <a:path extrusionOk="0" h="103504" w="408940">
                <a:moveTo>
                  <a:pt x="372817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372817" y="58038"/>
                </a:lnTo>
                <a:lnTo>
                  <a:pt x="383703" y="51689"/>
                </a:lnTo>
                <a:lnTo>
                  <a:pt x="372817" y="45338"/>
                </a:lnTo>
                <a:close/>
              </a:path>
              <a:path extrusionOk="0" h="103504" w="408940">
                <a:moveTo>
                  <a:pt x="397922" y="45338"/>
                </a:moveTo>
                <a:lnTo>
                  <a:pt x="396240" y="45338"/>
                </a:lnTo>
                <a:lnTo>
                  <a:pt x="396240" y="58038"/>
                </a:lnTo>
                <a:lnTo>
                  <a:pt x="397922" y="58038"/>
                </a:lnTo>
                <a:lnTo>
                  <a:pt x="408813" y="51689"/>
                </a:lnTo>
                <a:lnTo>
                  <a:pt x="397922" y="45338"/>
                </a:lnTo>
                <a:close/>
              </a:path>
              <a:path extrusionOk="0" h="103504" w="408940">
                <a:moveTo>
                  <a:pt x="393065" y="46228"/>
                </a:moveTo>
                <a:lnTo>
                  <a:pt x="383703" y="51689"/>
                </a:lnTo>
                <a:lnTo>
                  <a:pt x="393065" y="57150"/>
                </a:lnTo>
                <a:lnTo>
                  <a:pt x="393065" y="46228"/>
                </a:lnTo>
                <a:close/>
              </a:path>
              <a:path extrusionOk="0" h="103504" w="408940">
                <a:moveTo>
                  <a:pt x="396240" y="46228"/>
                </a:moveTo>
                <a:lnTo>
                  <a:pt x="393065" y="46228"/>
                </a:lnTo>
                <a:lnTo>
                  <a:pt x="393065" y="57150"/>
                </a:lnTo>
                <a:lnTo>
                  <a:pt x="396240" y="57150"/>
                </a:lnTo>
                <a:lnTo>
                  <a:pt x="396240" y="46228"/>
                </a:lnTo>
                <a:close/>
              </a:path>
              <a:path extrusionOk="0" h="103504" w="408940">
                <a:moveTo>
                  <a:pt x="320167" y="0"/>
                </a:moveTo>
                <a:lnTo>
                  <a:pt x="316357" y="1016"/>
                </a:lnTo>
                <a:lnTo>
                  <a:pt x="312800" y="7112"/>
                </a:lnTo>
                <a:lnTo>
                  <a:pt x="313817" y="10922"/>
                </a:lnTo>
                <a:lnTo>
                  <a:pt x="383703" y="51689"/>
                </a:lnTo>
                <a:lnTo>
                  <a:pt x="393065" y="46228"/>
                </a:lnTo>
                <a:lnTo>
                  <a:pt x="396240" y="46228"/>
                </a:lnTo>
                <a:lnTo>
                  <a:pt x="396240" y="45338"/>
                </a:lnTo>
                <a:lnTo>
                  <a:pt x="397922" y="45338"/>
                </a:lnTo>
                <a:lnTo>
                  <a:pt x="320167" y="0"/>
                </a:lnTo>
                <a:close/>
              </a:path>
            </a:pathLst>
          </a:custGeom>
          <a:solidFill>
            <a:srgbClr val="44536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/>
          <p:cNvSpPr txBox="1"/>
          <p:nvPr/>
        </p:nvSpPr>
        <p:spPr>
          <a:xfrm>
            <a:off x="6690359" y="3386328"/>
            <a:ext cx="1910080" cy="1146175"/>
          </a:xfrm>
          <a:prstGeom prst="rect">
            <a:avLst/>
          </a:prstGeom>
          <a:solidFill>
            <a:srgbClr val="44536A"/>
          </a:solidFill>
          <a:ln cap="flat" cmpd="sng" w="12175">
            <a:solidFill>
              <a:srgbClr val="E7E6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14300">
            <a:spAutoFit/>
          </a:bodyPr>
          <a:lstStyle/>
          <a:p>
            <a:pPr indent="-1270" lvl="0" marL="259079" marR="251459" rtl="0" algn="ctr">
              <a:lnSpc>
                <a:spcPct val="9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rlito"/>
                <a:ea typeface="Carlito"/>
                <a:cs typeface="Carlito"/>
                <a:sym typeface="Carlito"/>
              </a:rPr>
              <a:t>Use defined functions to generate specific columns of data</a:t>
            </a:r>
            <a:endParaRPr sz="1600"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107" name="Google Shape;107;p8"/>
          <p:cNvSpPr/>
          <p:nvPr/>
        </p:nvSpPr>
        <p:spPr>
          <a:xfrm>
            <a:off x="7592694" y="4530852"/>
            <a:ext cx="2407920" cy="408940"/>
          </a:xfrm>
          <a:custGeom>
            <a:rect b="b" l="l" r="r" t="t"/>
            <a:pathLst>
              <a:path extrusionOk="0" h="408939" w="2407920">
                <a:moveTo>
                  <a:pt x="7111" y="312800"/>
                </a:moveTo>
                <a:lnTo>
                  <a:pt x="1015" y="316356"/>
                </a:lnTo>
                <a:lnTo>
                  <a:pt x="0" y="320167"/>
                </a:lnTo>
                <a:lnTo>
                  <a:pt x="51688" y="408813"/>
                </a:lnTo>
                <a:lnTo>
                  <a:pt x="59020" y="396240"/>
                </a:lnTo>
                <a:lnTo>
                  <a:pt x="45338" y="396240"/>
                </a:lnTo>
                <a:lnTo>
                  <a:pt x="45338" y="372817"/>
                </a:lnTo>
                <a:lnTo>
                  <a:pt x="10922" y="313817"/>
                </a:lnTo>
                <a:lnTo>
                  <a:pt x="7111" y="312800"/>
                </a:lnTo>
                <a:close/>
              </a:path>
              <a:path extrusionOk="0" h="408939" w="2407920">
                <a:moveTo>
                  <a:pt x="45339" y="372817"/>
                </a:moveTo>
                <a:lnTo>
                  <a:pt x="45338" y="396240"/>
                </a:lnTo>
                <a:lnTo>
                  <a:pt x="58038" y="396240"/>
                </a:lnTo>
                <a:lnTo>
                  <a:pt x="58038" y="393065"/>
                </a:lnTo>
                <a:lnTo>
                  <a:pt x="46227" y="393065"/>
                </a:lnTo>
                <a:lnTo>
                  <a:pt x="51688" y="383703"/>
                </a:lnTo>
                <a:lnTo>
                  <a:pt x="45339" y="372817"/>
                </a:lnTo>
                <a:close/>
              </a:path>
              <a:path extrusionOk="0" h="408939" w="2407920">
                <a:moveTo>
                  <a:pt x="96265" y="312800"/>
                </a:moveTo>
                <a:lnTo>
                  <a:pt x="92455" y="313817"/>
                </a:lnTo>
                <a:lnTo>
                  <a:pt x="58038" y="372817"/>
                </a:lnTo>
                <a:lnTo>
                  <a:pt x="58038" y="396240"/>
                </a:lnTo>
                <a:lnTo>
                  <a:pt x="59020" y="396240"/>
                </a:lnTo>
                <a:lnTo>
                  <a:pt x="103377" y="320167"/>
                </a:lnTo>
                <a:lnTo>
                  <a:pt x="102361" y="316356"/>
                </a:lnTo>
                <a:lnTo>
                  <a:pt x="96265" y="312800"/>
                </a:lnTo>
                <a:close/>
              </a:path>
              <a:path extrusionOk="0" h="408939" w="2407920">
                <a:moveTo>
                  <a:pt x="51689" y="383703"/>
                </a:moveTo>
                <a:lnTo>
                  <a:pt x="46227" y="393065"/>
                </a:lnTo>
                <a:lnTo>
                  <a:pt x="57150" y="393065"/>
                </a:lnTo>
                <a:lnTo>
                  <a:pt x="51689" y="383703"/>
                </a:lnTo>
                <a:close/>
              </a:path>
              <a:path extrusionOk="0" h="408939" w="2407920">
                <a:moveTo>
                  <a:pt x="58038" y="372817"/>
                </a:moveTo>
                <a:lnTo>
                  <a:pt x="51689" y="383703"/>
                </a:lnTo>
                <a:lnTo>
                  <a:pt x="57150" y="393065"/>
                </a:lnTo>
                <a:lnTo>
                  <a:pt x="58038" y="393065"/>
                </a:lnTo>
                <a:lnTo>
                  <a:pt x="58038" y="372817"/>
                </a:lnTo>
                <a:close/>
              </a:path>
              <a:path extrusionOk="0" h="408939" w="2407920">
                <a:moveTo>
                  <a:pt x="2395093" y="215137"/>
                </a:moveTo>
                <a:lnTo>
                  <a:pt x="45338" y="215137"/>
                </a:lnTo>
                <a:lnTo>
                  <a:pt x="45339" y="372817"/>
                </a:lnTo>
                <a:lnTo>
                  <a:pt x="51689" y="383703"/>
                </a:lnTo>
                <a:lnTo>
                  <a:pt x="58038" y="372817"/>
                </a:lnTo>
                <a:lnTo>
                  <a:pt x="58038" y="227837"/>
                </a:lnTo>
                <a:lnTo>
                  <a:pt x="51688" y="227837"/>
                </a:lnTo>
                <a:lnTo>
                  <a:pt x="58038" y="221487"/>
                </a:lnTo>
                <a:lnTo>
                  <a:pt x="2395093" y="221487"/>
                </a:lnTo>
                <a:lnTo>
                  <a:pt x="2395093" y="215137"/>
                </a:lnTo>
                <a:close/>
              </a:path>
              <a:path extrusionOk="0" h="408939" w="2407920">
                <a:moveTo>
                  <a:pt x="58038" y="221487"/>
                </a:moveTo>
                <a:lnTo>
                  <a:pt x="51688" y="227837"/>
                </a:lnTo>
                <a:lnTo>
                  <a:pt x="58038" y="227837"/>
                </a:lnTo>
                <a:lnTo>
                  <a:pt x="58038" y="221487"/>
                </a:lnTo>
                <a:close/>
              </a:path>
              <a:path extrusionOk="0" h="408939" w="2407920">
                <a:moveTo>
                  <a:pt x="2407793" y="215137"/>
                </a:moveTo>
                <a:lnTo>
                  <a:pt x="2401443" y="215137"/>
                </a:lnTo>
                <a:lnTo>
                  <a:pt x="2395093" y="221487"/>
                </a:lnTo>
                <a:lnTo>
                  <a:pt x="58038" y="221487"/>
                </a:lnTo>
                <a:lnTo>
                  <a:pt x="58038" y="227837"/>
                </a:lnTo>
                <a:lnTo>
                  <a:pt x="2407793" y="227837"/>
                </a:lnTo>
                <a:lnTo>
                  <a:pt x="2407793" y="215137"/>
                </a:lnTo>
                <a:close/>
              </a:path>
              <a:path extrusionOk="0" h="408939" w="2407920">
                <a:moveTo>
                  <a:pt x="2407793" y="0"/>
                </a:moveTo>
                <a:lnTo>
                  <a:pt x="2395093" y="0"/>
                </a:lnTo>
                <a:lnTo>
                  <a:pt x="2395093" y="221487"/>
                </a:lnTo>
                <a:lnTo>
                  <a:pt x="2401443" y="215137"/>
                </a:lnTo>
                <a:lnTo>
                  <a:pt x="2407793" y="215137"/>
                </a:lnTo>
                <a:lnTo>
                  <a:pt x="2407793" y="0"/>
                </a:lnTo>
                <a:close/>
              </a:path>
            </a:pathLst>
          </a:custGeom>
          <a:solidFill>
            <a:srgbClr val="44536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8"/>
          <p:cNvSpPr txBox="1"/>
          <p:nvPr/>
        </p:nvSpPr>
        <p:spPr>
          <a:xfrm>
            <a:off x="9040368" y="3386328"/>
            <a:ext cx="1910080" cy="1146175"/>
          </a:xfrm>
          <a:prstGeom prst="rect">
            <a:avLst/>
          </a:prstGeom>
          <a:solidFill>
            <a:srgbClr val="44536A"/>
          </a:solidFill>
          <a:ln cap="flat" cmpd="sng" w="12175">
            <a:solidFill>
              <a:srgbClr val="E7E6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26050">
            <a:spAutoFit/>
          </a:bodyPr>
          <a:lstStyle/>
          <a:p>
            <a:pPr indent="0" lvl="0" marL="205104" marR="198120" rtl="0" algn="ctr">
              <a:lnSpc>
                <a:spcPct val="9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rlito"/>
                <a:ea typeface="Carlito"/>
                <a:cs typeface="Carlito"/>
                <a:sym typeface="Carlito"/>
              </a:rPr>
              <a:t>Combine separate columns into a DataFrame</a:t>
            </a:r>
            <a:endParaRPr sz="1600"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109" name="Google Shape;109;p8"/>
          <p:cNvSpPr/>
          <p:nvPr/>
        </p:nvSpPr>
        <p:spPr>
          <a:xfrm>
            <a:off x="8598407" y="5494146"/>
            <a:ext cx="408940" cy="103505"/>
          </a:xfrm>
          <a:custGeom>
            <a:rect b="b" l="l" r="r" t="t"/>
            <a:pathLst>
              <a:path extrusionOk="0" h="103504" w="408940">
                <a:moveTo>
                  <a:pt x="383703" y="51688"/>
                </a:moveTo>
                <a:lnTo>
                  <a:pt x="313817" y="92455"/>
                </a:lnTo>
                <a:lnTo>
                  <a:pt x="312800" y="96304"/>
                </a:lnTo>
                <a:lnTo>
                  <a:pt x="316357" y="102361"/>
                </a:lnTo>
                <a:lnTo>
                  <a:pt x="320167" y="103390"/>
                </a:lnTo>
                <a:lnTo>
                  <a:pt x="397925" y="58038"/>
                </a:lnTo>
                <a:lnTo>
                  <a:pt x="396240" y="58038"/>
                </a:lnTo>
                <a:lnTo>
                  <a:pt x="396240" y="57149"/>
                </a:lnTo>
                <a:lnTo>
                  <a:pt x="393065" y="57149"/>
                </a:lnTo>
                <a:lnTo>
                  <a:pt x="383703" y="51688"/>
                </a:lnTo>
                <a:close/>
              </a:path>
              <a:path extrusionOk="0" h="103504" w="408940">
                <a:moveTo>
                  <a:pt x="372817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372817" y="58038"/>
                </a:lnTo>
                <a:lnTo>
                  <a:pt x="383703" y="51688"/>
                </a:lnTo>
                <a:lnTo>
                  <a:pt x="372817" y="45338"/>
                </a:lnTo>
                <a:close/>
              </a:path>
              <a:path extrusionOk="0" h="103504" w="408940">
                <a:moveTo>
                  <a:pt x="397922" y="45338"/>
                </a:moveTo>
                <a:lnTo>
                  <a:pt x="396240" y="45338"/>
                </a:lnTo>
                <a:lnTo>
                  <a:pt x="396240" y="58038"/>
                </a:lnTo>
                <a:lnTo>
                  <a:pt x="397925" y="58038"/>
                </a:lnTo>
                <a:lnTo>
                  <a:pt x="408813" y="51688"/>
                </a:lnTo>
                <a:lnTo>
                  <a:pt x="397922" y="45338"/>
                </a:lnTo>
                <a:close/>
              </a:path>
              <a:path extrusionOk="0" h="103504" w="408940">
                <a:moveTo>
                  <a:pt x="393065" y="46227"/>
                </a:moveTo>
                <a:lnTo>
                  <a:pt x="383703" y="51688"/>
                </a:lnTo>
                <a:lnTo>
                  <a:pt x="393065" y="57149"/>
                </a:lnTo>
                <a:lnTo>
                  <a:pt x="393065" y="46227"/>
                </a:lnTo>
                <a:close/>
              </a:path>
              <a:path extrusionOk="0" h="103504" w="408940">
                <a:moveTo>
                  <a:pt x="396240" y="46227"/>
                </a:moveTo>
                <a:lnTo>
                  <a:pt x="393065" y="46227"/>
                </a:lnTo>
                <a:lnTo>
                  <a:pt x="393065" y="57149"/>
                </a:lnTo>
                <a:lnTo>
                  <a:pt x="396240" y="57149"/>
                </a:lnTo>
                <a:lnTo>
                  <a:pt x="396240" y="46227"/>
                </a:lnTo>
                <a:close/>
              </a:path>
              <a:path extrusionOk="0" h="103504" w="408940">
                <a:moveTo>
                  <a:pt x="320167" y="0"/>
                </a:moveTo>
                <a:lnTo>
                  <a:pt x="316357" y="1015"/>
                </a:lnTo>
                <a:lnTo>
                  <a:pt x="312800" y="7111"/>
                </a:lnTo>
                <a:lnTo>
                  <a:pt x="313817" y="10921"/>
                </a:lnTo>
                <a:lnTo>
                  <a:pt x="383703" y="51688"/>
                </a:lnTo>
                <a:lnTo>
                  <a:pt x="393065" y="46227"/>
                </a:lnTo>
                <a:lnTo>
                  <a:pt x="396240" y="46227"/>
                </a:lnTo>
                <a:lnTo>
                  <a:pt x="396240" y="45338"/>
                </a:lnTo>
                <a:lnTo>
                  <a:pt x="397922" y="45338"/>
                </a:lnTo>
                <a:lnTo>
                  <a:pt x="320167" y="0"/>
                </a:lnTo>
                <a:close/>
              </a:path>
            </a:pathLst>
          </a:custGeom>
          <a:solidFill>
            <a:srgbClr val="44536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8"/>
          <p:cNvSpPr txBox="1"/>
          <p:nvPr/>
        </p:nvSpPr>
        <p:spPr>
          <a:xfrm>
            <a:off x="6690359" y="4972811"/>
            <a:ext cx="1910080" cy="1146175"/>
          </a:xfrm>
          <a:prstGeom prst="rect">
            <a:avLst/>
          </a:prstGeom>
          <a:solidFill>
            <a:srgbClr val="44536A"/>
          </a:solidFill>
          <a:ln cap="flat" cmpd="sng" w="12175">
            <a:solidFill>
              <a:srgbClr val="E7E6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13650">
            <a:spAutoFit/>
          </a:bodyPr>
          <a:lstStyle/>
          <a:p>
            <a:pPr indent="1269" lvl="0" marL="194945" marR="187960" rtl="0" algn="ctr">
              <a:lnSpc>
                <a:spcPct val="9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rlito"/>
                <a:ea typeface="Carlito"/>
                <a:cs typeface="Carlito"/>
                <a:sym typeface="Carlito"/>
              </a:rPr>
              <a:t>Filter out all launches with rockets other than the Falcon 9</a:t>
            </a:r>
            <a:endParaRPr sz="1600"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111" name="Google Shape;111;p8"/>
          <p:cNvSpPr txBox="1"/>
          <p:nvPr/>
        </p:nvSpPr>
        <p:spPr>
          <a:xfrm>
            <a:off x="9040368" y="4972811"/>
            <a:ext cx="1910080" cy="1146175"/>
          </a:xfrm>
          <a:prstGeom prst="rect">
            <a:avLst/>
          </a:prstGeom>
          <a:solidFill>
            <a:srgbClr val="44536A"/>
          </a:solidFill>
          <a:ln cap="flat" cmpd="sng" w="12175">
            <a:solidFill>
              <a:srgbClr val="E7E6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079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4490" lvl="0" marL="694690" marR="323850" rtl="0" algn="l">
              <a:lnSpc>
                <a:spcPct val="109375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rlito"/>
                <a:ea typeface="Carlito"/>
                <a:cs typeface="Carlito"/>
                <a:sym typeface="Carlito"/>
              </a:rPr>
              <a:t>Handle missing values</a:t>
            </a:r>
            <a:endParaRPr sz="1600"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112" name="Google Shape;112;p8"/>
          <p:cNvSpPr txBox="1"/>
          <p:nvPr/>
        </p:nvSpPr>
        <p:spPr>
          <a:xfrm>
            <a:off x="5652642" y="3262325"/>
            <a:ext cx="877569" cy="300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rlito"/>
                <a:ea typeface="Carlito"/>
                <a:cs typeface="Carlito"/>
                <a:sym typeface="Carlito"/>
              </a:rPr>
              <a:t>19.05 cm</a:t>
            </a:r>
            <a:endParaRPr sz="1800"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11102975" y="6107681"/>
            <a:ext cx="314959" cy="252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65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"/>
          <p:cNvSpPr txBox="1"/>
          <p:nvPr>
            <p:ph idx="1" type="body"/>
          </p:nvPr>
        </p:nvSpPr>
        <p:spPr>
          <a:xfrm>
            <a:off x="798982" y="1381760"/>
            <a:ext cx="5550000" cy="28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27965" lvl="0" marL="2406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/>
              <a:t>Wikipedia has a page that has tables of</a:t>
            </a:r>
            <a:endParaRPr/>
          </a:p>
          <a:p>
            <a:pPr indent="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about SpaceX launches.</a:t>
            </a:r>
            <a:endParaRPr/>
          </a:p>
          <a:p>
            <a:pPr indent="-228600" lvl="0" marL="241300" marR="143510" rtl="0" algn="l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/>
              <a:t>These tables can be scraped to extract launch data that can be put into a Pandas DataFrame for further analysis.</a:t>
            </a:r>
            <a:endParaRPr/>
          </a:p>
          <a:p>
            <a:pPr indent="-227965" lvl="0" marL="240665" rtl="0" algn="l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GitHub URL (Web Scraping):</a:t>
            </a:r>
            <a:endParaRPr/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   </a:t>
            </a:r>
            <a:r>
              <a:rPr lang="en-US" sz="1400">
                <a:solidFill>
                  <a:schemeClr val="dk1"/>
                </a:solidFill>
              </a:rPr>
              <a:t>https://github.com/vannguyen80/python/tree/main</a:t>
            </a:r>
            <a:endParaRPr sz="1400"/>
          </a:p>
        </p:txBody>
      </p:sp>
      <p:sp>
        <p:nvSpPr>
          <p:cNvPr id="119" name="Google Shape;119;p9"/>
          <p:cNvSpPr txBox="1"/>
          <p:nvPr>
            <p:ph type="title"/>
          </p:nvPr>
        </p:nvSpPr>
        <p:spPr>
          <a:xfrm>
            <a:off x="848969" y="444246"/>
            <a:ext cx="102456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B9BD4"/>
                </a:solidFill>
              </a:rPr>
              <a:t>Data Collection - Scraping</a:t>
            </a:r>
            <a:endParaRPr/>
          </a:p>
        </p:txBody>
      </p:sp>
      <p:sp>
        <p:nvSpPr>
          <p:cNvPr id="120" name="Google Shape;120;p9"/>
          <p:cNvSpPr txBox="1"/>
          <p:nvPr/>
        </p:nvSpPr>
        <p:spPr>
          <a:xfrm>
            <a:off x="7284211" y="1351280"/>
            <a:ext cx="3070860" cy="330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C7CDB"/>
                </a:solidFill>
                <a:latin typeface="Arial"/>
                <a:ea typeface="Arial"/>
                <a:cs typeface="Arial"/>
                <a:sym typeface="Arial"/>
              </a:rPr>
              <a:t>Flowchart of Web Scraping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9"/>
          <p:cNvSpPr/>
          <p:nvPr/>
        </p:nvSpPr>
        <p:spPr>
          <a:xfrm>
            <a:off x="8598407" y="2322702"/>
            <a:ext cx="408940" cy="103505"/>
          </a:xfrm>
          <a:custGeom>
            <a:rect b="b" l="l" r="r" t="t"/>
            <a:pathLst>
              <a:path extrusionOk="0" h="103505" w="408940">
                <a:moveTo>
                  <a:pt x="383703" y="51688"/>
                </a:moveTo>
                <a:lnTo>
                  <a:pt x="313817" y="92456"/>
                </a:lnTo>
                <a:lnTo>
                  <a:pt x="312800" y="96266"/>
                </a:lnTo>
                <a:lnTo>
                  <a:pt x="316357" y="102362"/>
                </a:lnTo>
                <a:lnTo>
                  <a:pt x="320167" y="103377"/>
                </a:lnTo>
                <a:lnTo>
                  <a:pt x="397922" y="58038"/>
                </a:lnTo>
                <a:lnTo>
                  <a:pt x="396240" y="58038"/>
                </a:lnTo>
                <a:lnTo>
                  <a:pt x="396240" y="57150"/>
                </a:lnTo>
                <a:lnTo>
                  <a:pt x="393065" y="57150"/>
                </a:lnTo>
                <a:lnTo>
                  <a:pt x="383703" y="51688"/>
                </a:lnTo>
                <a:close/>
              </a:path>
              <a:path extrusionOk="0" h="103505" w="408940">
                <a:moveTo>
                  <a:pt x="372817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372817" y="58038"/>
                </a:lnTo>
                <a:lnTo>
                  <a:pt x="383703" y="51688"/>
                </a:lnTo>
                <a:lnTo>
                  <a:pt x="372817" y="45338"/>
                </a:lnTo>
                <a:close/>
              </a:path>
              <a:path extrusionOk="0" h="103505" w="408940">
                <a:moveTo>
                  <a:pt x="397922" y="45338"/>
                </a:moveTo>
                <a:lnTo>
                  <a:pt x="396240" y="45338"/>
                </a:lnTo>
                <a:lnTo>
                  <a:pt x="396240" y="58038"/>
                </a:lnTo>
                <a:lnTo>
                  <a:pt x="397922" y="58038"/>
                </a:lnTo>
                <a:lnTo>
                  <a:pt x="408813" y="51688"/>
                </a:lnTo>
                <a:lnTo>
                  <a:pt x="397922" y="45338"/>
                </a:lnTo>
                <a:close/>
              </a:path>
              <a:path extrusionOk="0" h="103505" w="408940">
                <a:moveTo>
                  <a:pt x="393065" y="46227"/>
                </a:moveTo>
                <a:lnTo>
                  <a:pt x="383703" y="51688"/>
                </a:lnTo>
                <a:lnTo>
                  <a:pt x="393065" y="57150"/>
                </a:lnTo>
                <a:lnTo>
                  <a:pt x="393065" y="46227"/>
                </a:lnTo>
                <a:close/>
              </a:path>
              <a:path extrusionOk="0" h="103505" w="408940">
                <a:moveTo>
                  <a:pt x="396240" y="46227"/>
                </a:moveTo>
                <a:lnTo>
                  <a:pt x="393065" y="46227"/>
                </a:lnTo>
                <a:lnTo>
                  <a:pt x="393065" y="57150"/>
                </a:lnTo>
                <a:lnTo>
                  <a:pt x="396240" y="57150"/>
                </a:lnTo>
                <a:lnTo>
                  <a:pt x="396240" y="46227"/>
                </a:lnTo>
                <a:close/>
              </a:path>
              <a:path extrusionOk="0" h="103505" w="408940">
                <a:moveTo>
                  <a:pt x="320167" y="0"/>
                </a:moveTo>
                <a:lnTo>
                  <a:pt x="316357" y="1016"/>
                </a:lnTo>
                <a:lnTo>
                  <a:pt x="312800" y="7112"/>
                </a:lnTo>
                <a:lnTo>
                  <a:pt x="313817" y="10922"/>
                </a:lnTo>
                <a:lnTo>
                  <a:pt x="383703" y="51688"/>
                </a:lnTo>
                <a:lnTo>
                  <a:pt x="393065" y="46227"/>
                </a:lnTo>
                <a:lnTo>
                  <a:pt x="396240" y="46227"/>
                </a:lnTo>
                <a:lnTo>
                  <a:pt x="396240" y="45338"/>
                </a:lnTo>
                <a:lnTo>
                  <a:pt x="397922" y="45338"/>
                </a:lnTo>
                <a:lnTo>
                  <a:pt x="320167" y="0"/>
                </a:lnTo>
                <a:close/>
              </a:path>
            </a:pathLst>
          </a:custGeom>
          <a:solidFill>
            <a:srgbClr val="44536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9"/>
          <p:cNvSpPr txBox="1"/>
          <p:nvPr/>
        </p:nvSpPr>
        <p:spPr>
          <a:xfrm>
            <a:off x="6690359" y="1801367"/>
            <a:ext cx="1910080" cy="1146175"/>
          </a:xfrm>
          <a:prstGeom prst="rect">
            <a:avLst/>
          </a:prstGeom>
          <a:solidFill>
            <a:srgbClr val="44536A"/>
          </a:solidFill>
          <a:ln cap="flat" cmpd="sng" w="12175">
            <a:solidFill>
              <a:srgbClr val="E7E6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365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1589" lvl="0" marL="158750" marR="127635" rtl="0" algn="l">
              <a:lnSpc>
                <a:spcPct val="109266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Carlito"/>
                <a:ea typeface="Carlito"/>
                <a:cs typeface="Carlito"/>
                <a:sym typeface="Carlito"/>
              </a:rPr>
              <a:t>Web Scrape the page to get the HTML text</a:t>
            </a:r>
            <a:endParaRPr sz="1500"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123" name="Google Shape;123;p9"/>
          <p:cNvSpPr/>
          <p:nvPr/>
        </p:nvSpPr>
        <p:spPr>
          <a:xfrm>
            <a:off x="7592694" y="2945892"/>
            <a:ext cx="2407920" cy="408940"/>
          </a:xfrm>
          <a:custGeom>
            <a:rect b="b" l="l" r="r" t="t"/>
            <a:pathLst>
              <a:path extrusionOk="0" h="408939" w="2407920">
                <a:moveTo>
                  <a:pt x="7111" y="312800"/>
                </a:moveTo>
                <a:lnTo>
                  <a:pt x="1015" y="316357"/>
                </a:lnTo>
                <a:lnTo>
                  <a:pt x="0" y="320167"/>
                </a:lnTo>
                <a:lnTo>
                  <a:pt x="51688" y="408813"/>
                </a:lnTo>
                <a:lnTo>
                  <a:pt x="59020" y="396240"/>
                </a:lnTo>
                <a:lnTo>
                  <a:pt x="45338" y="396240"/>
                </a:lnTo>
                <a:lnTo>
                  <a:pt x="45338" y="372817"/>
                </a:lnTo>
                <a:lnTo>
                  <a:pt x="10922" y="313817"/>
                </a:lnTo>
                <a:lnTo>
                  <a:pt x="7111" y="312800"/>
                </a:lnTo>
                <a:close/>
              </a:path>
              <a:path extrusionOk="0" h="408939" w="2407920">
                <a:moveTo>
                  <a:pt x="45339" y="372817"/>
                </a:moveTo>
                <a:lnTo>
                  <a:pt x="45338" y="396240"/>
                </a:lnTo>
                <a:lnTo>
                  <a:pt x="58038" y="396240"/>
                </a:lnTo>
                <a:lnTo>
                  <a:pt x="58038" y="393065"/>
                </a:lnTo>
                <a:lnTo>
                  <a:pt x="46227" y="393065"/>
                </a:lnTo>
                <a:lnTo>
                  <a:pt x="51688" y="383703"/>
                </a:lnTo>
                <a:lnTo>
                  <a:pt x="45339" y="372817"/>
                </a:lnTo>
                <a:close/>
              </a:path>
              <a:path extrusionOk="0" h="408939" w="2407920">
                <a:moveTo>
                  <a:pt x="96265" y="312800"/>
                </a:moveTo>
                <a:lnTo>
                  <a:pt x="92455" y="313817"/>
                </a:lnTo>
                <a:lnTo>
                  <a:pt x="58038" y="372817"/>
                </a:lnTo>
                <a:lnTo>
                  <a:pt x="58038" y="396240"/>
                </a:lnTo>
                <a:lnTo>
                  <a:pt x="59020" y="396240"/>
                </a:lnTo>
                <a:lnTo>
                  <a:pt x="103377" y="320167"/>
                </a:lnTo>
                <a:lnTo>
                  <a:pt x="102361" y="316357"/>
                </a:lnTo>
                <a:lnTo>
                  <a:pt x="96265" y="312800"/>
                </a:lnTo>
                <a:close/>
              </a:path>
              <a:path extrusionOk="0" h="408939" w="2407920">
                <a:moveTo>
                  <a:pt x="51689" y="383703"/>
                </a:moveTo>
                <a:lnTo>
                  <a:pt x="46227" y="393065"/>
                </a:lnTo>
                <a:lnTo>
                  <a:pt x="57150" y="393065"/>
                </a:lnTo>
                <a:lnTo>
                  <a:pt x="51689" y="383703"/>
                </a:lnTo>
                <a:close/>
              </a:path>
              <a:path extrusionOk="0" h="408939" w="2407920">
                <a:moveTo>
                  <a:pt x="58038" y="372817"/>
                </a:moveTo>
                <a:lnTo>
                  <a:pt x="51689" y="383703"/>
                </a:lnTo>
                <a:lnTo>
                  <a:pt x="57150" y="393065"/>
                </a:lnTo>
                <a:lnTo>
                  <a:pt x="58038" y="393065"/>
                </a:lnTo>
                <a:lnTo>
                  <a:pt x="58038" y="372817"/>
                </a:lnTo>
                <a:close/>
              </a:path>
              <a:path extrusionOk="0" h="408939" w="2407920">
                <a:moveTo>
                  <a:pt x="2395093" y="215137"/>
                </a:moveTo>
                <a:lnTo>
                  <a:pt x="45338" y="215137"/>
                </a:lnTo>
                <a:lnTo>
                  <a:pt x="45339" y="372817"/>
                </a:lnTo>
                <a:lnTo>
                  <a:pt x="51689" y="383703"/>
                </a:lnTo>
                <a:lnTo>
                  <a:pt x="58038" y="372817"/>
                </a:lnTo>
                <a:lnTo>
                  <a:pt x="58038" y="227837"/>
                </a:lnTo>
                <a:lnTo>
                  <a:pt x="51688" y="227837"/>
                </a:lnTo>
                <a:lnTo>
                  <a:pt x="58038" y="221487"/>
                </a:lnTo>
                <a:lnTo>
                  <a:pt x="2395093" y="221487"/>
                </a:lnTo>
                <a:lnTo>
                  <a:pt x="2395093" y="215137"/>
                </a:lnTo>
                <a:close/>
              </a:path>
              <a:path extrusionOk="0" h="408939" w="2407920">
                <a:moveTo>
                  <a:pt x="58038" y="221487"/>
                </a:moveTo>
                <a:lnTo>
                  <a:pt x="51688" y="227837"/>
                </a:lnTo>
                <a:lnTo>
                  <a:pt x="58038" y="227837"/>
                </a:lnTo>
                <a:lnTo>
                  <a:pt x="58038" y="221487"/>
                </a:lnTo>
                <a:close/>
              </a:path>
              <a:path extrusionOk="0" h="408939" w="2407920">
                <a:moveTo>
                  <a:pt x="2407793" y="215137"/>
                </a:moveTo>
                <a:lnTo>
                  <a:pt x="2401443" y="215137"/>
                </a:lnTo>
                <a:lnTo>
                  <a:pt x="2395093" y="221487"/>
                </a:lnTo>
                <a:lnTo>
                  <a:pt x="58038" y="221487"/>
                </a:lnTo>
                <a:lnTo>
                  <a:pt x="58038" y="227837"/>
                </a:lnTo>
                <a:lnTo>
                  <a:pt x="2407793" y="227837"/>
                </a:lnTo>
                <a:lnTo>
                  <a:pt x="2407793" y="215137"/>
                </a:lnTo>
                <a:close/>
              </a:path>
              <a:path extrusionOk="0" h="408939" w="2407920">
                <a:moveTo>
                  <a:pt x="2407793" y="0"/>
                </a:moveTo>
                <a:lnTo>
                  <a:pt x="2395093" y="0"/>
                </a:lnTo>
                <a:lnTo>
                  <a:pt x="2395093" y="221487"/>
                </a:lnTo>
                <a:lnTo>
                  <a:pt x="2401443" y="215137"/>
                </a:lnTo>
                <a:lnTo>
                  <a:pt x="2407793" y="215137"/>
                </a:lnTo>
                <a:lnTo>
                  <a:pt x="2407793" y="0"/>
                </a:lnTo>
                <a:close/>
              </a:path>
            </a:pathLst>
          </a:custGeom>
          <a:solidFill>
            <a:srgbClr val="44536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9"/>
          <p:cNvSpPr txBox="1"/>
          <p:nvPr/>
        </p:nvSpPr>
        <p:spPr>
          <a:xfrm>
            <a:off x="9040368" y="1801367"/>
            <a:ext cx="1910080" cy="1146175"/>
          </a:xfrm>
          <a:prstGeom prst="rect">
            <a:avLst/>
          </a:prstGeom>
          <a:solidFill>
            <a:srgbClr val="44536A"/>
          </a:solidFill>
          <a:ln cap="flat" cmpd="sng" w="12175">
            <a:solidFill>
              <a:srgbClr val="E7E6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41600">
            <a:spAutoFit/>
          </a:bodyPr>
          <a:lstStyle/>
          <a:p>
            <a:pPr indent="1269" lvl="0" marL="146685" marR="138430" rtl="0" algn="ctr">
              <a:lnSpc>
                <a:spcPct val="9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Carlito"/>
                <a:ea typeface="Carlito"/>
                <a:cs typeface="Carlito"/>
                <a:sym typeface="Carlito"/>
              </a:rPr>
              <a:t>Create a BeautifulSoup object from the response text content</a:t>
            </a:r>
            <a:endParaRPr sz="1500"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125" name="Google Shape;125;p9"/>
          <p:cNvSpPr/>
          <p:nvPr/>
        </p:nvSpPr>
        <p:spPr>
          <a:xfrm>
            <a:off x="8598407" y="3907663"/>
            <a:ext cx="408940" cy="103505"/>
          </a:xfrm>
          <a:custGeom>
            <a:rect b="b" l="l" r="r" t="t"/>
            <a:pathLst>
              <a:path extrusionOk="0" h="103504" w="408940">
                <a:moveTo>
                  <a:pt x="383703" y="51689"/>
                </a:moveTo>
                <a:lnTo>
                  <a:pt x="313817" y="92456"/>
                </a:lnTo>
                <a:lnTo>
                  <a:pt x="312800" y="96266"/>
                </a:lnTo>
                <a:lnTo>
                  <a:pt x="316357" y="102362"/>
                </a:lnTo>
                <a:lnTo>
                  <a:pt x="320167" y="103378"/>
                </a:lnTo>
                <a:lnTo>
                  <a:pt x="397922" y="58038"/>
                </a:lnTo>
                <a:lnTo>
                  <a:pt x="396240" y="58038"/>
                </a:lnTo>
                <a:lnTo>
                  <a:pt x="396240" y="57150"/>
                </a:lnTo>
                <a:lnTo>
                  <a:pt x="393065" y="57150"/>
                </a:lnTo>
                <a:lnTo>
                  <a:pt x="383703" y="51689"/>
                </a:lnTo>
                <a:close/>
              </a:path>
              <a:path extrusionOk="0" h="103504" w="408940">
                <a:moveTo>
                  <a:pt x="372817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372817" y="58038"/>
                </a:lnTo>
                <a:lnTo>
                  <a:pt x="383703" y="51689"/>
                </a:lnTo>
                <a:lnTo>
                  <a:pt x="372817" y="45338"/>
                </a:lnTo>
                <a:close/>
              </a:path>
              <a:path extrusionOk="0" h="103504" w="408940">
                <a:moveTo>
                  <a:pt x="397922" y="45338"/>
                </a:moveTo>
                <a:lnTo>
                  <a:pt x="396240" y="45338"/>
                </a:lnTo>
                <a:lnTo>
                  <a:pt x="396240" y="58038"/>
                </a:lnTo>
                <a:lnTo>
                  <a:pt x="397922" y="58038"/>
                </a:lnTo>
                <a:lnTo>
                  <a:pt x="408813" y="51689"/>
                </a:lnTo>
                <a:lnTo>
                  <a:pt x="397922" y="45338"/>
                </a:lnTo>
                <a:close/>
              </a:path>
              <a:path extrusionOk="0" h="103504" w="408940">
                <a:moveTo>
                  <a:pt x="393065" y="46228"/>
                </a:moveTo>
                <a:lnTo>
                  <a:pt x="383703" y="51689"/>
                </a:lnTo>
                <a:lnTo>
                  <a:pt x="393065" y="57150"/>
                </a:lnTo>
                <a:lnTo>
                  <a:pt x="393065" y="46228"/>
                </a:lnTo>
                <a:close/>
              </a:path>
              <a:path extrusionOk="0" h="103504" w="408940">
                <a:moveTo>
                  <a:pt x="396240" y="46228"/>
                </a:moveTo>
                <a:lnTo>
                  <a:pt x="393065" y="46228"/>
                </a:lnTo>
                <a:lnTo>
                  <a:pt x="393065" y="57150"/>
                </a:lnTo>
                <a:lnTo>
                  <a:pt x="396240" y="57150"/>
                </a:lnTo>
                <a:lnTo>
                  <a:pt x="396240" y="46228"/>
                </a:lnTo>
                <a:close/>
              </a:path>
              <a:path extrusionOk="0" h="103504" w="408940">
                <a:moveTo>
                  <a:pt x="320167" y="0"/>
                </a:moveTo>
                <a:lnTo>
                  <a:pt x="316357" y="1016"/>
                </a:lnTo>
                <a:lnTo>
                  <a:pt x="312800" y="7112"/>
                </a:lnTo>
                <a:lnTo>
                  <a:pt x="313817" y="10922"/>
                </a:lnTo>
                <a:lnTo>
                  <a:pt x="383703" y="51689"/>
                </a:lnTo>
                <a:lnTo>
                  <a:pt x="393065" y="46228"/>
                </a:lnTo>
                <a:lnTo>
                  <a:pt x="396240" y="46228"/>
                </a:lnTo>
                <a:lnTo>
                  <a:pt x="396240" y="45338"/>
                </a:lnTo>
                <a:lnTo>
                  <a:pt x="397922" y="45338"/>
                </a:lnTo>
                <a:lnTo>
                  <a:pt x="320167" y="0"/>
                </a:lnTo>
                <a:close/>
              </a:path>
            </a:pathLst>
          </a:custGeom>
          <a:solidFill>
            <a:srgbClr val="44536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9"/>
          <p:cNvSpPr txBox="1"/>
          <p:nvPr/>
        </p:nvSpPr>
        <p:spPr>
          <a:xfrm>
            <a:off x="6690359" y="3386328"/>
            <a:ext cx="1910080" cy="1146175"/>
          </a:xfrm>
          <a:prstGeom prst="rect">
            <a:avLst/>
          </a:prstGeom>
          <a:solidFill>
            <a:srgbClr val="44536A"/>
          </a:solidFill>
          <a:ln cap="flat" cmpd="sng" w="12175">
            <a:solidFill>
              <a:srgbClr val="E7E6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18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841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Carlito"/>
                <a:ea typeface="Carlito"/>
                <a:cs typeface="Carlito"/>
                <a:sym typeface="Carlito"/>
              </a:rPr>
              <a:t>Find the tables</a:t>
            </a:r>
            <a:endParaRPr sz="1500"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127" name="Google Shape;127;p9"/>
          <p:cNvSpPr/>
          <p:nvPr/>
        </p:nvSpPr>
        <p:spPr>
          <a:xfrm>
            <a:off x="7592694" y="4530852"/>
            <a:ext cx="2407920" cy="408940"/>
          </a:xfrm>
          <a:custGeom>
            <a:rect b="b" l="l" r="r" t="t"/>
            <a:pathLst>
              <a:path extrusionOk="0" h="408939" w="2407920">
                <a:moveTo>
                  <a:pt x="7111" y="312800"/>
                </a:moveTo>
                <a:lnTo>
                  <a:pt x="1015" y="316356"/>
                </a:lnTo>
                <a:lnTo>
                  <a:pt x="0" y="320167"/>
                </a:lnTo>
                <a:lnTo>
                  <a:pt x="51688" y="408813"/>
                </a:lnTo>
                <a:lnTo>
                  <a:pt x="59020" y="396240"/>
                </a:lnTo>
                <a:lnTo>
                  <a:pt x="45338" y="396240"/>
                </a:lnTo>
                <a:lnTo>
                  <a:pt x="45338" y="372817"/>
                </a:lnTo>
                <a:lnTo>
                  <a:pt x="10922" y="313817"/>
                </a:lnTo>
                <a:lnTo>
                  <a:pt x="7111" y="312800"/>
                </a:lnTo>
                <a:close/>
              </a:path>
              <a:path extrusionOk="0" h="408939" w="2407920">
                <a:moveTo>
                  <a:pt x="45339" y="372817"/>
                </a:moveTo>
                <a:lnTo>
                  <a:pt x="45338" y="396240"/>
                </a:lnTo>
                <a:lnTo>
                  <a:pt x="58038" y="396240"/>
                </a:lnTo>
                <a:lnTo>
                  <a:pt x="58038" y="393065"/>
                </a:lnTo>
                <a:lnTo>
                  <a:pt x="46227" y="393065"/>
                </a:lnTo>
                <a:lnTo>
                  <a:pt x="51688" y="383703"/>
                </a:lnTo>
                <a:lnTo>
                  <a:pt x="45339" y="372817"/>
                </a:lnTo>
                <a:close/>
              </a:path>
              <a:path extrusionOk="0" h="408939" w="2407920">
                <a:moveTo>
                  <a:pt x="96265" y="312800"/>
                </a:moveTo>
                <a:lnTo>
                  <a:pt x="92455" y="313817"/>
                </a:lnTo>
                <a:lnTo>
                  <a:pt x="58038" y="372817"/>
                </a:lnTo>
                <a:lnTo>
                  <a:pt x="58038" y="396240"/>
                </a:lnTo>
                <a:lnTo>
                  <a:pt x="59020" y="396240"/>
                </a:lnTo>
                <a:lnTo>
                  <a:pt x="103377" y="320167"/>
                </a:lnTo>
                <a:lnTo>
                  <a:pt x="102361" y="316356"/>
                </a:lnTo>
                <a:lnTo>
                  <a:pt x="96265" y="312800"/>
                </a:lnTo>
                <a:close/>
              </a:path>
              <a:path extrusionOk="0" h="408939" w="2407920">
                <a:moveTo>
                  <a:pt x="51689" y="383703"/>
                </a:moveTo>
                <a:lnTo>
                  <a:pt x="46227" y="393065"/>
                </a:lnTo>
                <a:lnTo>
                  <a:pt x="57150" y="393065"/>
                </a:lnTo>
                <a:lnTo>
                  <a:pt x="51689" y="383703"/>
                </a:lnTo>
                <a:close/>
              </a:path>
              <a:path extrusionOk="0" h="408939" w="2407920">
                <a:moveTo>
                  <a:pt x="58038" y="372817"/>
                </a:moveTo>
                <a:lnTo>
                  <a:pt x="51689" y="383703"/>
                </a:lnTo>
                <a:lnTo>
                  <a:pt x="57150" y="393065"/>
                </a:lnTo>
                <a:lnTo>
                  <a:pt x="58038" y="393065"/>
                </a:lnTo>
                <a:lnTo>
                  <a:pt x="58038" y="372817"/>
                </a:lnTo>
                <a:close/>
              </a:path>
              <a:path extrusionOk="0" h="408939" w="2407920">
                <a:moveTo>
                  <a:pt x="2395093" y="215137"/>
                </a:moveTo>
                <a:lnTo>
                  <a:pt x="45338" y="215137"/>
                </a:lnTo>
                <a:lnTo>
                  <a:pt x="45339" y="372817"/>
                </a:lnTo>
                <a:lnTo>
                  <a:pt x="51689" y="383703"/>
                </a:lnTo>
                <a:lnTo>
                  <a:pt x="58038" y="372817"/>
                </a:lnTo>
                <a:lnTo>
                  <a:pt x="58038" y="227837"/>
                </a:lnTo>
                <a:lnTo>
                  <a:pt x="51688" y="227837"/>
                </a:lnTo>
                <a:lnTo>
                  <a:pt x="58038" y="221487"/>
                </a:lnTo>
                <a:lnTo>
                  <a:pt x="2395093" y="221487"/>
                </a:lnTo>
                <a:lnTo>
                  <a:pt x="2395093" y="215137"/>
                </a:lnTo>
                <a:close/>
              </a:path>
              <a:path extrusionOk="0" h="408939" w="2407920">
                <a:moveTo>
                  <a:pt x="58038" y="221487"/>
                </a:moveTo>
                <a:lnTo>
                  <a:pt x="51688" y="227837"/>
                </a:lnTo>
                <a:lnTo>
                  <a:pt x="58038" y="227837"/>
                </a:lnTo>
                <a:lnTo>
                  <a:pt x="58038" y="221487"/>
                </a:lnTo>
                <a:close/>
              </a:path>
              <a:path extrusionOk="0" h="408939" w="2407920">
                <a:moveTo>
                  <a:pt x="2407793" y="215137"/>
                </a:moveTo>
                <a:lnTo>
                  <a:pt x="2401443" y="215137"/>
                </a:lnTo>
                <a:lnTo>
                  <a:pt x="2395093" y="221487"/>
                </a:lnTo>
                <a:lnTo>
                  <a:pt x="58038" y="221487"/>
                </a:lnTo>
                <a:lnTo>
                  <a:pt x="58038" y="227837"/>
                </a:lnTo>
                <a:lnTo>
                  <a:pt x="2407793" y="227837"/>
                </a:lnTo>
                <a:lnTo>
                  <a:pt x="2407793" y="215137"/>
                </a:lnTo>
                <a:close/>
              </a:path>
              <a:path extrusionOk="0" h="408939" w="2407920">
                <a:moveTo>
                  <a:pt x="2407793" y="0"/>
                </a:moveTo>
                <a:lnTo>
                  <a:pt x="2395093" y="0"/>
                </a:lnTo>
                <a:lnTo>
                  <a:pt x="2395093" y="221487"/>
                </a:lnTo>
                <a:lnTo>
                  <a:pt x="2401443" y="215137"/>
                </a:lnTo>
                <a:lnTo>
                  <a:pt x="2407793" y="215137"/>
                </a:lnTo>
                <a:lnTo>
                  <a:pt x="2407793" y="0"/>
                </a:lnTo>
                <a:close/>
              </a:path>
            </a:pathLst>
          </a:custGeom>
          <a:solidFill>
            <a:srgbClr val="44536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9"/>
          <p:cNvSpPr txBox="1"/>
          <p:nvPr/>
        </p:nvSpPr>
        <p:spPr>
          <a:xfrm>
            <a:off x="9040368" y="3386328"/>
            <a:ext cx="1910080" cy="1146175"/>
          </a:xfrm>
          <a:prstGeom prst="rect">
            <a:avLst/>
          </a:prstGeom>
          <a:solidFill>
            <a:srgbClr val="44536A"/>
          </a:solidFill>
          <a:ln cap="flat" cmpd="sng" w="12175">
            <a:solidFill>
              <a:srgbClr val="E7E6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42875">
            <a:spAutoFit/>
          </a:bodyPr>
          <a:lstStyle/>
          <a:p>
            <a:pPr indent="-1269" lvl="0" marL="180340" marR="172085" rtl="0" algn="ctr">
              <a:lnSpc>
                <a:spcPct val="9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Carlito"/>
                <a:ea typeface="Carlito"/>
                <a:cs typeface="Carlito"/>
                <a:sym typeface="Carlito"/>
              </a:rPr>
              <a:t>From the launch table, extract the column names from the &lt;th&gt;&lt;/th&gt; tags</a:t>
            </a:r>
            <a:endParaRPr sz="1500"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129" name="Google Shape;129;p9"/>
          <p:cNvSpPr txBox="1"/>
          <p:nvPr/>
        </p:nvSpPr>
        <p:spPr>
          <a:xfrm>
            <a:off x="6690359" y="4972811"/>
            <a:ext cx="1910080" cy="1146175"/>
          </a:xfrm>
          <a:prstGeom prst="rect">
            <a:avLst/>
          </a:prstGeom>
          <a:solidFill>
            <a:srgbClr val="44536A"/>
          </a:solidFill>
          <a:ln cap="flat" cmpd="sng" w="12175">
            <a:solidFill>
              <a:srgbClr val="E7E6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23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41605" marR="133985" rtl="0" algn="ctr">
              <a:lnSpc>
                <a:spcPct val="1092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Carlito"/>
                <a:ea typeface="Carlito"/>
                <a:cs typeface="Carlito"/>
                <a:sym typeface="Carlito"/>
              </a:rPr>
              <a:t>Create DataFrame by parsing the launch tables</a:t>
            </a:r>
            <a:endParaRPr sz="1500"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130" name="Google Shape;130;p9"/>
          <p:cNvSpPr txBox="1"/>
          <p:nvPr>
            <p:ph idx="12" type="sldNum"/>
          </p:nvPr>
        </p:nvSpPr>
        <p:spPr>
          <a:xfrm>
            <a:off x="11102975" y="6107681"/>
            <a:ext cx="314959" cy="252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65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2024-09-03T16:09:35Z</dcterms:created>
  <dc:creator>YAN Luo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2023-01-07T00:00:00Z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2024-09-03T00:00:00Z</vt:filetime>
  </property>
  <property fmtid="{D5CDD505-2E9C-101B-9397-08002B2CF9AE}" pid="5" name="Producer">
    <vt:lpwstr>3-Heights(TM) PDF Security Shell 4.8.25.2 (http://www.pdf-tools.com)</vt:lpwstr>
  </property>
</Properties>
</file>